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Archivo" panose="020B0604020202020204" charset="0"/>
      <p:regular r:id="rId23"/>
      <p:bold r:id="rId24"/>
      <p:italic r:id="rId25"/>
      <p:boldItalic r:id="rId26"/>
    </p:embeddedFont>
    <p:embeddedFont>
      <p:font typeface="Inter" panose="020B0604020202020204" charset="0"/>
      <p:regular r:id="rId27"/>
      <p:bold r:id="rId28"/>
    </p:embeddedFont>
    <p:embeddedFont>
      <p:font typeface="Nunito Light" pitchFamily="2" charset="0"/>
      <p:regular r:id="rId29"/>
      <p: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oppins" panose="00000500000000000000" pitchFamily="2" charset="0"/>
      <p:regular r:id="rId35"/>
      <p:bold r:id="rId36"/>
      <p:italic r:id="rId37"/>
      <p:boldItalic r:id="rId38"/>
    </p:embeddedFont>
    <p:embeddedFont>
      <p:font typeface="Poppins ExtraBold" panose="00000900000000000000" pitchFamily="2" charset="0"/>
      <p:bold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6c5c97a966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6c5c97a966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E3434"/>
                </a:solidFill>
                <a:latin typeface="Archivo"/>
                <a:ea typeface="Archivo"/>
                <a:cs typeface="Archivo"/>
                <a:sym typeface="Archivo"/>
              </a:rPr>
              <a:t>The chemicals range for all the product from 1-9 and LUSH products have range of 2-3, meaning friendly to human and environment</a:t>
            </a:r>
            <a:endParaRPr sz="800">
              <a:solidFill>
                <a:srgbClr val="3E3434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6c5c97a966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6c5c97a966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3E3434"/>
                </a:solidFill>
                <a:latin typeface="Archivo"/>
                <a:ea typeface="Archivo"/>
                <a:cs typeface="Archivo"/>
                <a:sym typeface="Archivo"/>
              </a:rPr>
              <a:t>In the range of top 10 chemical Used in Product, there are common 2 chemicals is TiO2 and Silica. That is considered safe for skin. Triethanolamine also a popular chemical is used on cosmetic industry. However, it has risk of skin irritated so it would be better to find the alternative for it.</a:t>
            </a:r>
            <a:endParaRPr sz="800">
              <a:solidFill>
                <a:srgbClr val="3E3434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6c5c97a96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6c5c97a96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we pulled many reviews from your US site and analyzed the most used words by customers.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6c5c97a96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26c5c97a96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percentage change in steel recycling from 1960 to 2018 is approximately 5333.33%, taking into account the change in amount of steel generated. Following is the amount of produced glass being recycled, this has increased by 2960%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6c5c97a966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6c5c97a966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9fcc9767a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9fcc9767a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Glass Containers and Packaging Recycling: Stable quantity over the years, with an increase in recycling and decrease in landfill disposal.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Future Prediction (1960-2018 Data): Slight increase in packaging generation expected.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Recycling and Reuse Projection: Predicts over 50% will be recycled or reused.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Landfill Impact: Remaining packaging will continue to fill landfills.</a:t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E34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Leader in Sustainability Education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Lush should continue to emphasize their impact on reducing waste for products, as they have become</a:t>
            </a:r>
            <a:r>
              <a:rPr lang="en" sz="12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a leader in making in-store recycling campaigns, and reward programs for returning packaging </a:t>
            </a:r>
            <a:endParaRPr sz="105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E3434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Larger proportion of material recycled</a:t>
            </a:r>
            <a:endParaRPr sz="1200">
              <a:solidFill>
                <a:srgbClr val="3E3434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plastic packaging continues to be generated as years go on, however, the </a:t>
            </a:r>
            <a:r>
              <a:rPr lang="en" sz="12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percentage of packaging recycled is growing, making Lush a major influence</a:t>
            </a: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for driving change</a:t>
            </a: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Known to be a</a:t>
            </a:r>
            <a:r>
              <a:rPr lang="en" sz="12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sustainability trendsetter </a:t>
            </a:r>
            <a:r>
              <a:rPr lang="en" sz="1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in the cosmetics market</a:t>
            </a:r>
            <a:endParaRPr sz="120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E3434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910c9cffe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910c9cffe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Sustainability impacts </a:t>
            </a:r>
            <a:r>
              <a:rPr lang="en">
                <a:solidFill>
                  <a:schemeClr val="dk1"/>
                </a:solidFill>
              </a:rPr>
              <a:t>Point of Sales: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Corporate social responsibility (CSR) and it’s activities has a correlation with customer loyalty, corporate image, and corporate credibility among consumers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Key findings: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– Continuing to foster authentic corporate image through CSR activities can help LUSH enhance customer loyalty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– these insights are for corporate managers in Lush to effectively manage (increase or keep up) CSR activities and foster customer loyalty, which from glassdoor reviews -- they do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910c9cffe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910c9cffe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Halal Cosmetics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its clear there has been an increase in halal product and their demand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indicates a new avenue for lush, or suggests an increased focus on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plastic free packaging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consumer purchasing behavior in France, Germany and the United Kingdom (UK) 2019 show the influence of "plastic-free" packaging in buyer preference in France, Germany and the UK. More than 80 percent of all consumers surveyed stated that the environmentally-friendly method of "plastic-free" packaging influences their purchasing decisions. Consumers are more likely to purchase products from companies if they have been produced in an environmentally-friendly way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b0ed6c6bde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b0ed6c6bde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Why Sustainability is Important: The rising consciousness about environmental impacts by governments has created </a:t>
            </a:r>
            <a:r>
              <a:rPr lang="en"/>
              <a:t>increased consumer demand for sustainable products and services.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impacts both internal and external stakeholders by significantly influencing companies' adherence to sustainability goals. As well as ensuring c</a:t>
            </a:r>
            <a:r>
              <a:rPr lang="en">
                <a:solidFill>
                  <a:schemeClr val="dk1"/>
                </a:solidFill>
              </a:rPr>
              <a:t>ompanies adopting sustainable practices are seen as having greater future value.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Lush is a perfect example, as sustainability is a clear defining feature of your business model. 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c5748ab5aa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c5748ab5aa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Waste Insights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MSW- Municipal Solid Waste</a:t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following few graphs show patterns and predictions in packaging waste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of Lush's major values is that products should be eco-friendly and produce as little waste as possible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 these trends in garbage management, it's clear that lush should continue to emphasize their impact on reducing waste for products, as they have become a key leader in eco-friendly packaging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plastic packaging continues to be generated as years go on, however, the percentage of packaging recycled is growing, Lush being a major driver and influence for change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6c593126e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6c593126e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6c593126e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6c593126e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6c593126e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6c593126e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6c593126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26c593126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is good, means that less steel containers are being produced, and more are being recycled (predicted)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6c593126e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6c593126e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6c593126e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26c593126e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1212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96950" y="1568475"/>
            <a:ext cx="6350100" cy="17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675" y="3311625"/>
            <a:ext cx="45288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312550" y="-752210"/>
            <a:ext cx="1337345" cy="1158175"/>
            <a:chOff x="6928275" y="3554300"/>
            <a:chExt cx="1337345" cy="1158175"/>
          </a:xfrm>
        </p:grpSpPr>
        <p:sp>
          <p:nvSpPr>
            <p:cNvPr id="12" name="Google Shape;12;p2"/>
            <p:cNvSpPr/>
            <p:nvPr/>
          </p:nvSpPr>
          <p:spPr>
            <a:xfrm>
              <a:off x="6928275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11079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9331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475837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5835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4087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023399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05920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928275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1079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29331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75837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65835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4087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023399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05920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928275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1079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9331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475837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65835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84087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023399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205920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928275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11079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29331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475837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65835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84087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23399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205920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928275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11079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29331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475837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65835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84087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023399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205920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928275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11079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9331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475837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65835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4087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023399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205920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928275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11079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29331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475837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65835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84087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023399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205920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928275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11079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9331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475837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65835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84087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023399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205920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76" name="Google Shape;76;p2"/>
          <p:cNvSpPr/>
          <p:nvPr/>
        </p:nvSpPr>
        <p:spPr>
          <a:xfrm>
            <a:off x="0" y="0"/>
            <a:ext cx="526200" cy="34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7616034" y="-328390"/>
            <a:ext cx="1532100" cy="15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8780325" y="640650"/>
            <a:ext cx="526200" cy="15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8780329" y="640641"/>
            <a:ext cx="339485" cy="448865"/>
          </a:xfrm>
          <a:custGeom>
            <a:avLst/>
            <a:gdLst/>
            <a:ahLst/>
            <a:cxnLst/>
            <a:rect l="l" t="t" r="r" b="b"/>
            <a:pathLst>
              <a:path w="220" h="291" extrusionOk="0">
                <a:moveTo>
                  <a:pt x="0" y="291"/>
                </a:moveTo>
                <a:cubicBezTo>
                  <a:pt x="106" y="226"/>
                  <a:pt x="186" y="123"/>
                  <a:pt x="220" y="0"/>
                </a:cubicBezTo>
                <a:cubicBezTo>
                  <a:pt x="0" y="0"/>
                  <a:pt x="0" y="0"/>
                  <a:pt x="0" y="0"/>
                </a:cubicBezTo>
                <a:lnTo>
                  <a:pt x="0" y="2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>
            <a:spLocks noGrp="1"/>
          </p:cNvSpPr>
          <p:nvPr>
            <p:ph type="title" hasCustomPrompt="1"/>
          </p:nvPr>
        </p:nvSpPr>
        <p:spPr>
          <a:xfrm>
            <a:off x="1480125" y="1332875"/>
            <a:ext cx="6183900" cy="147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4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5" name="Google Shape;265;p11"/>
          <p:cNvSpPr txBox="1">
            <a:spLocks noGrp="1"/>
          </p:cNvSpPr>
          <p:nvPr>
            <p:ph type="subTitle" idx="1"/>
          </p:nvPr>
        </p:nvSpPr>
        <p:spPr>
          <a:xfrm>
            <a:off x="1480125" y="2852125"/>
            <a:ext cx="61839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266" name="Google Shape;266;p11"/>
          <p:cNvGrpSpPr/>
          <p:nvPr/>
        </p:nvGrpSpPr>
        <p:grpSpPr>
          <a:xfrm>
            <a:off x="6054300" y="0"/>
            <a:ext cx="3089700" cy="3472200"/>
            <a:chOff x="6054300" y="0"/>
            <a:chExt cx="3089700" cy="3472200"/>
          </a:xfrm>
        </p:grpSpPr>
        <p:sp>
          <p:nvSpPr>
            <p:cNvPr id="267" name="Google Shape;267;p11"/>
            <p:cNvSpPr/>
            <p:nvPr/>
          </p:nvSpPr>
          <p:spPr>
            <a:xfrm>
              <a:off x="8617800" y="0"/>
              <a:ext cx="526200" cy="3472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6054300" y="0"/>
              <a:ext cx="2563500" cy="227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269" name="Google Shape;269;p11"/>
          <p:cNvGrpSpPr/>
          <p:nvPr/>
        </p:nvGrpSpPr>
        <p:grpSpPr>
          <a:xfrm>
            <a:off x="-192600" y="-687285"/>
            <a:ext cx="1337345" cy="1158175"/>
            <a:chOff x="6928275" y="3554300"/>
            <a:chExt cx="1337345" cy="1158175"/>
          </a:xfrm>
        </p:grpSpPr>
        <p:sp>
          <p:nvSpPr>
            <p:cNvPr id="270" name="Google Shape;270;p11"/>
            <p:cNvSpPr/>
            <p:nvPr/>
          </p:nvSpPr>
          <p:spPr>
            <a:xfrm>
              <a:off x="6928275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711079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729331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7475837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765835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784087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8023399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8205920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6928275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711079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729331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7475837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765835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784087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8023399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8205920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6928275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711079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729331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7475837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765835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784087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8023399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8205920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6928275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711079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729331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7475837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765835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784087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8023399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8205920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6928275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711079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729331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7475837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765835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784087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8023399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8205920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6928275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711079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729331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7475837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765835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784087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8023399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8205920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6928275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711079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729331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475837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765835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784087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8023399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8205920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6928275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711079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729331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7475837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765835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784087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8023399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8205920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4"/>
          <p:cNvSpPr txBox="1">
            <a:spLocks noGrp="1"/>
          </p:cNvSpPr>
          <p:nvPr>
            <p:ph type="title"/>
          </p:nvPr>
        </p:nvSpPr>
        <p:spPr>
          <a:xfrm>
            <a:off x="2441925" y="918275"/>
            <a:ext cx="2128800" cy="48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21" name="Google Shape;421;p14"/>
          <p:cNvGrpSpPr/>
          <p:nvPr/>
        </p:nvGrpSpPr>
        <p:grpSpPr>
          <a:xfrm>
            <a:off x="203825" y="277175"/>
            <a:ext cx="1337345" cy="59700"/>
            <a:chOff x="7462050" y="222350"/>
            <a:chExt cx="1337345" cy="59700"/>
          </a:xfrm>
        </p:grpSpPr>
        <p:sp>
          <p:nvSpPr>
            <p:cNvPr id="422" name="Google Shape;422;p14"/>
            <p:cNvSpPr/>
            <p:nvPr/>
          </p:nvSpPr>
          <p:spPr>
            <a:xfrm>
              <a:off x="7462050" y="222350"/>
              <a:ext cx="59700" cy="59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7644571" y="222350"/>
              <a:ext cx="59700" cy="59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7827091" y="222350"/>
              <a:ext cx="59700" cy="59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8009612" y="222350"/>
              <a:ext cx="59700" cy="59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8192133" y="222350"/>
              <a:ext cx="59700" cy="59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8374653" y="222350"/>
              <a:ext cx="59700" cy="59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8557174" y="222350"/>
              <a:ext cx="59700" cy="59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8739695" y="222350"/>
              <a:ext cx="59700" cy="59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430" name="Google Shape;430;p14"/>
          <p:cNvSpPr/>
          <p:nvPr/>
        </p:nvSpPr>
        <p:spPr>
          <a:xfrm rot="5400000">
            <a:off x="7144800" y="3180975"/>
            <a:ext cx="526200" cy="347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5"/>
          <p:cNvSpPr/>
          <p:nvPr/>
        </p:nvSpPr>
        <p:spPr>
          <a:xfrm rot="10800000">
            <a:off x="8566245" y="9"/>
            <a:ext cx="582900" cy="5829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34" name="Google Shape;434;p15"/>
          <p:cNvSpPr/>
          <p:nvPr/>
        </p:nvSpPr>
        <p:spPr>
          <a:xfrm>
            <a:off x="0" y="4862945"/>
            <a:ext cx="7967700" cy="28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"/>
          <p:cNvSpPr txBox="1">
            <a:spLocks noGrp="1"/>
          </p:cNvSpPr>
          <p:nvPr>
            <p:ph type="title"/>
          </p:nvPr>
        </p:nvSpPr>
        <p:spPr>
          <a:xfrm>
            <a:off x="979225" y="3161600"/>
            <a:ext cx="3986700" cy="53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6"/>
          <p:cNvSpPr txBox="1">
            <a:spLocks noGrp="1"/>
          </p:cNvSpPr>
          <p:nvPr>
            <p:ph type="subTitle" idx="1"/>
          </p:nvPr>
        </p:nvSpPr>
        <p:spPr>
          <a:xfrm>
            <a:off x="979225" y="3638900"/>
            <a:ext cx="3986700" cy="7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6"/>
          <p:cNvSpPr>
            <a:spLocks noGrp="1"/>
          </p:cNvSpPr>
          <p:nvPr>
            <p:ph type="pic" idx="2"/>
          </p:nvPr>
        </p:nvSpPr>
        <p:spPr>
          <a:xfrm>
            <a:off x="1070858" y="488200"/>
            <a:ext cx="3742800" cy="22860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16"/>
          <p:cNvSpPr>
            <a:spLocks noGrp="1"/>
          </p:cNvSpPr>
          <p:nvPr>
            <p:ph type="pic" idx="3"/>
          </p:nvPr>
        </p:nvSpPr>
        <p:spPr>
          <a:xfrm>
            <a:off x="5285300" y="488200"/>
            <a:ext cx="2879400" cy="40833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16"/>
          <p:cNvSpPr/>
          <p:nvPr/>
        </p:nvSpPr>
        <p:spPr>
          <a:xfrm>
            <a:off x="0" y="4571534"/>
            <a:ext cx="582900" cy="5829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441" name="Google Shape;441;p16"/>
          <p:cNvSpPr/>
          <p:nvPr/>
        </p:nvSpPr>
        <p:spPr>
          <a:xfrm>
            <a:off x="7453509" y="10"/>
            <a:ext cx="1532100" cy="15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6"/>
          <p:cNvSpPr/>
          <p:nvPr/>
        </p:nvSpPr>
        <p:spPr>
          <a:xfrm>
            <a:off x="8617800" y="969050"/>
            <a:ext cx="526200" cy="15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16"/>
          <p:cNvSpPr/>
          <p:nvPr/>
        </p:nvSpPr>
        <p:spPr>
          <a:xfrm>
            <a:off x="8617804" y="969041"/>
            <a:ext cx="339485" cy="448865"/>
          </a:xfrm>
          <a:custGeom>
            <a:avLst/>
            <a:gdLst/>
            <a:ahLst/>
            <a:cxnLst/>
            <a:rect l="l" t="t" r="r" b="b"/>
            <a:pathLst>
              <a:path w="220" h="291" extrusionOk="0">
                <a:moveTo>
                  <a:pt x="0" y="291"/>
                </a:moveTo>
                <a:cubicBezTo>
                  <a:pt x="106" y="226"/>
                  <a:pt x="186" y="123"/>
                  <a:pt x="220" y="0"/>
                </a:cubicBezTo>
                <a:cubicBezTo>
                  <a:pt x="0" y="0"/>
                  <a:pt x="0" y="0"/>
                  <a:pt x="0" y="0"/>
                </a:cubicBezTo>
                <a:lnTo>
                  <a:pt x="0" y="2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0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7"/>
          <p:cNvSpPr txBox="1">
            <a:spLocks noGrp="1"/>
          </p:cNvSpPr>
          <p:nvPr>
            <p:ph type="title"/>
          </p:nvPr>
        </p:nvSpPr>
        <p:spPr>
          <a:xfrm>
            <a:off x="3964925" y="820725"/>
            <a:ext cx="44109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17"/>
          <p:cNvSpPr txBox="1">
            <a:spLocks noGrp="1"/>
          </p:cNvSpPr>
          <p:nvPr>
            <p:ph type="subTitle" idx="1"/>
          </p:nvPr>
        </p:nvSpPr>
        <p:spPr>
          <a:xfrm>
            <a:off x="3964925" y="1547175"/>
            <a:ext cx="44109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17"/>
          <p:cNvSpPr>
            <a:spLocks noGrp="1"/>
          </p:cNvSpPr>
          <p:nvPr>
            <p:ph type="pic" idx="2"/>
          </p:nvPr>
        </p:nvSpPr>
        <p:spPr>
          <a:xfrm>
            <a:off x="925849" y="432150"/>
            <a:ext cx="2750400" cy="41268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17"/>
          <p:cNvSpPr>
            <a:spLocks noGrp="1"/>
          </p:cNvSpPr>
          <p:nvPr>
            <p:ph type="pic" idx="3"/>
          </p:nvPr>
        </p:nvSpPr>
        <p:spPr>
          <a:xfrm>
            <a:off x="4111622" y="2381481"/>
            <a:ext cx="4258800" cy="2176800"/>
          </a:xfrm>
          <a:prstGeom prst="rect">
            <a:avLst/>
          </a:prstGeom>
          <a:noFill/>
          <a:ln>
            <a:noFill/>
          </a:ln>
        </p:spPr>
      </p:sp>
      <p:sp>
        <p:nvSpPr>
          <p:cNvPr id="449" name="Google Shape;449;p17"/>
          <p:cNvSpPr/>
          <p:nvPr/>
        </p:nvSpPr>
        <p:spPr>
          <a:xfrm>
            <a:off x="12" y="4871700"/>
            <a:ext cx="35538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50" name="Google Shape;450;p17"/>
          <p:cNvGrpSpPr/>
          <p:nvPr/>
        </p:nvGrpSpPr>
        <p:grpSpPr>
          <a:xfrm>
            <a:off x="7991250" y="-114010"/>
            <a:ext cx="1337345" cy="1158175"/>
            <a:chOff x="6928275" y="3554300"/>
            <a:chExt cx="1337345" cy="1158175"/>
          </a:xfrm>
        </p:grpSpPr>
        <p:sp>
          <p:nvSpPr>
            <p:cNvPr id="451" name="Google Shape;451;p17"/>
            <p:cNvSpPr/>
            <p:nvPr/>
          </p:nvSpPr>
          <p:spPr>
            <a:xfrm>
              <a:off x="6928275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2" name="Google Shape;452;p17"/>
            <p:cNvSpPr/>
            <p:nvPr/>
          </p:nvSpPr>
          <p:spPr>
            <a:xfrm>
              <a:off x="711079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3" name="Google Shape;453;p17"/>
            <p:cNvSpPr/>
            <p:nvPr/>
          </p:nvSpPr>
          <p:spPr>
            <a:xfrm>
              <a:off x="729331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4" name="Google Shape;454;p17"/>
            <p:cNvSpPr/>
            <p:nvPr/>
          </p:nvSpPr>
          <p:spPr>
            <a:xfrm>
              <a:off x="7475837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5" name="Google Shape;455;p17"/>
            <p:cNvSpPr/>
            <p:nvPr/>
          </p:nvSpPr>
          <p:spPr>
            <a:xfrm>
              <a:off x="765835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6" name="Google Shape;456;p17"/>
            <p:cNvSpPr/>
            <p:nvPr/>
          </p:nvSpPr>
          <p:spPr>
            <a:xfrm>
              <a:off x="784087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7" name="Google Shape;457;p17"/>
            <p:cNvSpPr/>
            <p:nvPr/>
          </p:nvSpPr>
          <p:spPr>
            <a:xfrm>
              <a:off x="8023399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8" name="Google Shape;458;p17"/>
            <p:cNvSpPr/>
            <p:nvPr/>
          </p:nvSpPr>
          <p:spPr>
            <a:xfrm>
              <a:off x="8205920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59" name="Google Shape;459;p17"/>
            <p:cNvSpPr/>
            <p:nvPr/>
          </p:nvSpPr>
          <p:spPr>
            <a:xfrm>
              <a:off x="6928275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0" name="Google Shape;460;p17"/>
            <p:cNvSpPr/>
            <p:nvPr/>
          </p:nvSpPr>
          <p:spPr>
            <a:xfrm>
              <a:off x="711079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1" name="Google Shape;461;p17"/>
            <p:cNvSpPr/>
            <p:nvPr/>
          </p:nvSpPr>
          <p:spPr>
            <a:xfrm>
              <a:off x="729331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2" name="Google Shape;462;p17"/>
            <p:cNvSpPr/>
            <p:nvPr/>
          </p:nvSpPr>
          <p:spPr>
            <a:xfrm>
              <a:off x="7475837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3" name="Google Shape;463;p17"/>
            <p:cNvSpPr/>
            <p:nvPr/>
          </p:nvSpPr>
          <p:spPr>
            <a:xfrm>
              <a:off x="765835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4" name="Google Shape;464;p17"/>
            <p:cNvSpPr/>
            <p:nvPr/>
          </p:nvSpPr>
          <p:spPr>
            <a:xfrm>
              <a:off x="784087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5" name="Google Shape;465;p17"/>
            <p:cNvSpPr/>
            <p:nvPr/>
          </p:nvSpPr>
          <p:spPr>
            <a:xfrm>
              <a:off x="8023399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6" name="Google Shape;466;p17"/>
            <p:cNvSpPr/>
            <p:nvPr/>
          </p:nvSpPr>
          <p:spPr>
            <a:xfrm>
              <a:off x="8205920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7" name="Google Shape;467;p17"/>
            <p:cNvSpPr/>
            <p:nvPr/>
          </p:nvSpPr>
          <p:spPr>
            <a:xfrm>
              <a:off x="6928275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8" name="Google Shape;468;p17"/>
            <p:cNvSpPr/>
            <p:nvPr/>
          </p:nvSpPr>
          <p:spPr>
            <a:xfrm>
              <a:off x="711079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69" name="Google Shape;469;p17"/>
            <p:cNvSpPr/>
            <p:nvPr/>
          </p:nvSpPr>
          <p:spPr>
            <a:xfrm>
              <a:off x="729331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0" name="Google Shape;470;p17"/>
            <p:cNvSpPr/>
            <p:nvPr/>
          </p:nvSpPr>
          <p:spPr>
            <a:xfrm>
              <a:off x="7475837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1" name="Google Shape;471;p17"/>
            <p:cNvSpPr/>
            <p:nvPr/>
          </p:nvSpPr>
          <p:spPr>
            <a:xfrm>
              <a:off x="765835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2" name="Google Shape;472;p17"/>
            <p:cNvSpPr/>
            <p:nvPr/>
          </p:nvSpPr>
          <p:spPr>
            <a:xfrm>
              <a:off x="784087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3" name="Google Shape;473;p17"/>
            <p:cNvSpPr/>
            <p:nvPr/>
          </p:nvSpPr>
          <p:spPr>
            <a:xfrm>
              <a:off x="8023399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4" name="Google Shape;474;p17"/>
            <p:cNvSpPr/>
            <p:nvPr/>
          </p:nvSpPr>
          <p:spPr>
            <a:xfrm>
              <a:off x="8205920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5" name="Google Shape;475;p17"/>
            <p:cNvSpPr/>
            <p:nvPr/>
          </p:nvSpPr>
          <p:spPr>
            <a:xfrm>
              <a:off x="6928275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6" name="Google Shape;476;p17"/>
            <p:cNvSpPr/>
            <p:nvPr/>
          </p:nvSpPr>
          <p:spPr>
            <a:xfrm>
              <a:off x="711079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7" name="Google Shape;477;p17"/>
            <p:cNvSpPr/>
            <p:nvPr/>
          </p:nvSpPr>
          <p:spPr>
            <a:xfrm>
              <a:off x="729331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8" name="Google Shape;478;p17"/>
            <p:cNvSpPr/>
            <p:nvPr/>
          </p:nvSpPr>
          <p:spPr>
            <a:xfrm>
              <a:off x="7475837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79" name="Google Shape;479;p17"/>
            <p:cNvSpPr/>
            <p:nvPr/>
          </p:nvSpPr>
          <p:spPr>
            <a:xfrm>
              <a:off x="765835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0" name="Google Shape;480;p17"/>
            <p:cNvSpPr/>
            <p:nvPr/>
          </p:nvSpPr>
          <p:spPr>
            <a:xfrm>
              <a:off x="784087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1" name="Google Shape;481;p17"/>
            <p:cNvSpPr/>
            <p:nvPr/>
          </p:nvSpPr>
          <p:spPr>
            <a:xfrm>
              <a:off x="8023399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2" name="Google Shape;482;p17"/>
            <p:cNvSpPr/>
            <p:nvPr/>
          </p:nvSpPr>
          <p:spPr>
            <a:xfrm>
              <a:off x="8205920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3" name="Google Shape;483;p17"/>
            <p:cNvSpPr/>
            <p:nvPr/>
          </p:nvSpPr>
          <p:spPr>
            <a:xfrm>
              <a:off x="6928275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4" name="Google Shape;484;p17"/>
            <p:cNvSpPr/>
            <p:nvPr/>
          </p:nvSpPr>
          <p:spPr>
            <a:xfrm>
              <a:off x="711079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729331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7475837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765835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784087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8023399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8205920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6928275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711079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29331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7475837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5" name="Google Shape;495;p17"/>
            <p:cNvSpPr/>
            <p:nvPr/>
          </p:nvSpPr>
          <p:spPr>
            <a:xfrm>
              <a:off x="765835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6" name="Google Shape;496;p17"/>
            <p:cNvSpPr/>
            <p:nvPr/>
          </p:nvSpPr>
          <p:spPr>
            <a:xfrm>
              <a:off x="784087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8023399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8205920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499" name="Google Shape;499;p17"/>
            <p:cNvSpPr/>
            <p:nvPr/>
          </p:nvSpPr>
          <p:spPr>
            <a:xfrm>
              <a:off x="6928275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0" name="Google Shape;500;p17"/>
            <p:cNvSpPr/>
            <p:nvPr/>
          </p:nvSpPr>
          <p:spPr>
            <a:xfrm>
              <a:off x="711079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1" name="Google Shape;501;p17"/>
            <p:cNvSpPr/>
            <p:nvPr/>
          </p:nvSpPr>
          <p:spPr>
            <a:xfrm>
              <a:off x="729331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2" name="Google Shape;502;p17"/>
            <p:cNvSpPr/>
            <p:nvPr/>
          </p:nvSpPr>
          <p:spPr>
            <a:xfrm>
              <a:off x="7475837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3" name="Google Shape;503;p17"/>
            <p:cNvSpPr/>
            <p:nvPr/>
          </p:nvSpPr>
          <p:spPr>
            <a:xfrm>
              <a:off x="765835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4" name="Google Shape;504;p17"/>
            <p:cNvSpPr/>
            <p:nvPr/>
          </p:nvSpPr>
          <p:spPr>
            <a:xfrm>
              <a:off x="784087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5" name="Google Shape;505;p17"/>
            <p:cNvSpPr/>
            <p:nvPr/>
          </p:nvSpPr>
          <p:spPr>
            <a:xfrm>
              <a:off x="8023399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6" name="Google Shape;506;p17"/>
            <p:cNvSpPr/>
            <p:nvPr/>
          </p:nvSpPr>
          <p:spPr>
            <a:xfrm>
              <a:off x="8205920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6928275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8" name="Google Shape;508;p17"/>
            <p:cNvSpPr/>
            <p:nvPr/>
          </p:nvSpPr>
          <p:spPr>
            <a:xfrm>
              <a:off x="711079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09" name="Google Shape;509;p17"/>
            <p:cNvSpPr/>
            <p:nvPr/>
          </p:nvSpPr>
          <p:spPr>
            <a:xfrm>
              <a:off x="729331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7475837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11" name="Google Shape;511;p17"/>
            <p:cNvSpPr/>
            <p:nvPr/>
          </p:nvSpPr>
          <p:spPr>
            <a:xfrm>
              <a:off x="765835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12" name="Google Shape;512;p17"/>
            <p:cNvSpPr/>
            <p:nvPr/>
          </p:nvSpPr>
          <p:spPr>
            <a:xfrm>
              <a:off x="784087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13" name="Google Shape;513;p17"/>
            <p:cNvSpPr/>
            <p:nvPr/>
          </p:nvSpPr>
          <p:spPr>
            <a:xfrm>
              <a:off x="8023399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14" name="Google Shape;514;p17"/>
            <p:cNvSpPr/>
            <p:nvPr/>
          </p:nvSpPr>
          <p:spPr>
            <a:xfrm>
              <a:off x="8205920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_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8"/>
          <p:cNvSpPr txBox="1">
            <a:spLocks noGrp="1"/>
          </p:cNvSpPr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8"/>
          <p:cNvSpPr txBox="1">
            <a:spLocks noGrp="1"/>
          </p:cNvSpPr>
          <p:nvPr>
            <p:ph type="body" idx="1"/>
          </p:nvPr>
        </p:nvSpPr>
        <p:spPr>
          <a:xfrm>
            <a:off x="713250" y="1257575"/>
            <a:ext cx="7717500" cy="2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18" name="Google Shape;518;p18"/>
          <p:cNvSpPr/>
          <p:nvPr/>
        </p:nvSpPr>
        <p:spPr>
          <a:xfrm>
            <a:off x="-937766" y="-321015"/>
            <a:ext cx="1532100" cy="15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p18"/>
          <p:cNvGrpSpPr/>
          <p:nvPr/>
        </p:nvGrpSpPr>
        <p:grpSpPr>
          <a:xfrm>
            <a:off x="355275" y="4841975"/>
            <a:ext cx="1337345" cy="59700"/>
            <a:chOff x="7462050" y="222350"/>
            <a:chExt cx="1337345" cy="59700"/>
          </a:xfrm>
        </p:grpSpPr>
        <p:sp>
          <p:nvSpPr>
            <p:cNvPr id="520" name="Google Shape;520;p18"/>
            <p:cNvSpPr/>
            <p:nvPr/>
          </p:nvSpPr>
          <p:spPr>
            <a:xfrm>
              <a:off x="7462050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21" name="Google Shape;521;p18"/>
            <p:cNvSpPr/>
            <p:nvPr/>
          </p:nvSpPr>
          <p:spPr>
            <a:xfrm>
              <a:off x="7644571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22" name="Google Shape;522;p18"/>
            <p:cNvSpPr/>
            <p:nvPr/>
          </p:nvSpPr>
          <p:spPr>
            <a:xfrm>
              <a:off x="7827091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23" name="Google Shape;523;p18"/>
            <p:cNvSpPr/>
            <p:nvPr/>
          </p:nvSpPr>
          <p:spPr>
            <a:xfrm>
              <a:off x="8009612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24" name="Google Shape;524;p18"/>
            <p:cNvSpPr/>
            <p:nvPr/>
          </p:nvSpPr>
          <p:spPr>
            <a:xfrm>
              <a:off x="8192133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25" name="Google Shape;525;p18"/>
            <p:cNvSpPr/>
            <p:nvPr/>
          </p:nvSpPr>
          <p:spPr>
            <a:xfrm>
              <a:off x="8374653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26" name="Google Shape;526;p18"/>
            <p:cNvSpPr/>
            <p:nvPr/>
          </p:nvSpPr>
          <p:spPr>
            <a:xfrm>
              <a:off x="8557174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27" name="Google Shape;527;p18"/>
            <p:cNvSpPr/>
            <p:nvPr/>
          </p:nvSpPr>
          <p:spPr>
            <a:xfrm>
              <a:off x="8739695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528" name="Google Shape;528;p18"/>
          <p:cNvSpPr/>
          <p:nvPr/>
        </p:nvSpPr>
        <p:spPr>
          <a:xfrm rot="10800000">
            <a:off x="8561100" y="9"/>
            <a:ext cx="582900" cy="5829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19"/>
          <p:cNvSpPr txBox="1">
            <a:spLocks noGrp="1"/>
          </p:cNvSpPr>
          <p:nvPr>
            <p:ph type="subTitle" idx="1"/>
          </p:nvPr>
        </p:nvSpPr>
        <p:spPr>
          <a:xfrm>
            <a:off x="851225" y="2579823"/>
            <a:ext cx="2348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19"/>
          <p:cNvSpPr txBox="1">
            <a:spLocks noGrp="1"/>
          </p:cNvSpPr>
          <p:nvPr>
            <p:ph type="subTitle" idx="2"/>
          </p:nvPr>
        </p:nvSpPr>
        <p:spPr>
          <a:xfrm>
            <a:off x="3397950" y="2579823"/>
            <a:ext cx="2348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9"/>
          <p:cNvSpPr txBox="1">
            <a:spLocks noGrp="1"/>
          </p:cNvSpPr>
          <p:nvPr>
            <p:ph type="subTitle" idx="3"/>
          </p:nvPr>
        </p:nvSpPr>
        <p:spPr>
          <a:xfrm>
            <a:off x="5944675" y="2579825"/>
            <a:ext cx="23481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9"/>
          <p:cNvSpPr txBox="1">
            <a:spLocks noGrp="1"/>
          </p:cNvSpPr>
          <p:nvPr>
            <p:ph type="subTitle" idx="4"/>
          </p:nvPr>
        </p:nvSpPr>
        <p:spPr>
          <a:xfrm>
            <a:off x="851225" y="1755050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5" name="Google Shape;535;p19"/>
          <p:cNvSpPr txBox="1">
            <a:spLocks noGrp="1"/>
          </p:cNvSpPr>
          <p:nvPr>
            <p:ph type="subTitle" idx="5"/>
          </p:nvPr>
        </p:nvSpPr>
        <p:spPr>
          <a:xfrm>
            <a:off x="3397954" y="1755050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36" name="Google Shape;536;p19"/>
          <p:cNvSpPr txBox="1">
            <a:spLocks noGrp="1"/>
          </p:cNvSpPr>
          <p:nvPr>
            <p:ph type="subTitle" idx="6"/>
          </p:nvPr>
        </p:nvSpPr>
        <p:spPr>
          <a:xfrm>
            <a:off x="5944675" y="1755050"/>
            <a:ext cx="23481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37" name="Google Shape;537;p19"/>
          <p:cNvGrpSpPr/>
          <p:nvPr/>
        </p:nvGrpSpPr>
        <p:grpSpPr>
          <a:xfrm>
            <a:off x="-977266" y="3014660"/>
            <a:ext cx="1690491" cy="2541640"/>
            <a:chOff x="-977266" y="3014660"/>
            <a:chExt cx="1690491" cy="2541640"/>
          </a:xfrm>
        </p:grpSpPr>
        <p:sp>
          <p:nvSpPr>
            <p:cNvPr id="538" name="Google Shape;538;p19"/>
            <p:cNvSpPr/>
            <p:nvPr/>
          </p:nvSpPr>
          <p:spPr>
            <a:xfrm>
              <a:off x="-977266" y="3014660"/>
              <a:ext cx="1532100" cy="1528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187029" y="3983691"/>
              <a:ext cx="339485" cy="448865"/>
            </a:xfrm>
            <a:custGeom>
              <a:avLst/>
              <a:gdLst/>
              <a:ahLst/>
              <a:cxnLst/>
              <a:rect l="l" t="t" r="r" b="b"/>
              <a:pathLst>
                <a:path w="220" h="291" extrusionOk="0">
                  <a:moveTo>
                    <a:pt x="0" y="291"/>
                  </a:moveTo>
                  <a:cubicBezTo>
                    <a:pt x="106" y="226"/>
                    <a:pt x="186" y="123"/>
                    <a:pt x="22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9"/>
            <p:cNvSpPr/>
            <p:nvPr/>
          </p:nvSpPr>
          <p:spPr>
            <a:xfrm>
              <a:off x="187025" y="3983700"/>
              <a:ext cx="526200" cy="157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19"/>
          <p:cNvSpPr/>
          <p:nvPr/>
        </p:nvSpPr>
        <p:spPr>
          <a:xfrm rot="5400000">
            <a:off x="7144800" y="3061850"/>
            <a:ext cx="526200" cy="34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542" name="Google Shape;542;p19"/>
          <p:cNvGrpSpPr/>
          <p:nvPr/>
        </p:nvGrpSpPr>
        <p:grpSpPr>
          <a:xfrm>
            <a:off x="7462050" y="4604000"/>
            <a:ext cx="1337345" cy="59700"/>
            <a:chOff x="7462050" y="222350"/>
            <a:chExt cx="1337345" cy="59700"/>
          </a:xfrm>
        </p:grpSpPr>
        <p:sp>
          <p:nvSpPr>
            <p:cNvPr id="543" name="Google Shape;543;p19"/>
            <p:cNvSpPr/>
            <p:nvPr/>
          </p:nvSpPr>
          <p:spPr>
            <a:xfrm>
              <a:off x="7462050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44" name="Google Shape;544;p19"/>
            <p:cNvSpPr/>
            <p:nvPr/>
          </p:nvSpPr>
          <p:spPr>
            <a:xfrm>
              <a:off x="7644571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45" name="Google Shape;545;p19"/>
            <p:cNvSpPr/>
            <p:nvPr/>
          </p:nvSpPr>
          <p:spPr>
            <a:xfrm>
              <a:off x="7827091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46" name="Google Shape;546;p19"/>
            <p:cNvSpPr/>
            <p:nvPr/>
          </p:nvSpPr>
          <p:spPr>
            <a:xfrm>
              <a:off x="8009612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47" name="Google Shape;547;p19"/>
            <p:cNvSpPr/>
            <p:nvPr/>
          </p:nvSpPr>
          <p:spPr>
            <a:xfrm>
              <a:off x="8192133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48" name="Google Shape;548;p19"/>
            <p:cNvSpPr/>
            <p:nvPr/>
          </p:nvSpPr>
          <p:spPr>
            <a:xfrm>
              <a:off x="8374653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49" name="Google Shape;549;p19"/>
            <p:cNvSpPr/>
            <p:nvPr/>
          </p:nvSpPr>
          <p:spPr>
            <a:xfrm>
              <a:off x="8557174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50" name="Google Shape;550;p19"/>
            <p:cNvSpPr/>
            <p:nvPr/>
          </p:nvSpPr>
          <p:spPr>
            <a:xfrm>
              <a:off x="8739695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551" name="Google Shape;551;p19"/>
          <p:cNvSpPr/>
          <p:nvPr/>
        </p:nvSpPr>
        <p:spPr>
          <a:xfrm rot="10800000">
            <a:off x="8561100" y="9"/>
            <a:ext cx="582900" cy="5829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20"/>
          <p:cNvSpPr txBox="1">
            <a:spLocks noGrp="1"/>
          </p:cNvSpPr>
          <p:nvPr>
            <p:ph type="subTitle" idx="1"/>
          </p:nvPr>
        </p:nvSpPr>
        <p:spPr>
          <a:xfrm>
            <a:off x="1558025" y="1701835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20"/>
          <p:cNvSpPr txBox="1">
            <a:spLocks noGrp="1"/>
          </p:cNvSpPr>
          <p:nvPr>
            <p:ph type="subTitle" idx="2"/>
          </p:nvPr>
        </p:nvSpPr>
        <p:spPr>
          <a:xfrm>
            <a:off x="4774976" y="1701828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20"/>
          <p:cNvSpPr txBox="1">
            <a:spLocks noGrp="1"/>
          </p:cNvSpPr>
          <p:nvPr>
            <p:ph type="subTitle" idx="3"/>
          </p:nvPr>
        </p:nvSpPr>
        <p:spPr>
          <a:xfrm>
            <a:off x="1558025" y="3390013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20"/>
          <p:cNvSpPr txBox="1">
            <a:spLocks noGrp="1"/>
          </p:cNvSpPr>
          <p:nvPr>
            <p:ph type="subTitle" idx="4"/>
          </p:nvPr>
        </p:nvSpPr>
        <p:spPr>
          <a:xfrm>
            <a:off x="4774974" y="3390011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p20"/>
          <p:cNvSpPr txBox="1">
            <a:spLocks noGrp="1"/>
          </p:cNvSpPr>
          <p:nvPr>
            <p:ph type="subTitle" idx="5"/>
          </p:nvPr>
        </p:nvSpPr>
        <p:spPr>
          <a:xfrm>
            <a:off x="1558024" y="1321079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59" name="Google Shape;559;p20"/>
          <p:cNvSpPr txBox="1">
            <a:spLocks noGrp="1"/>
          </p:cNvSpPr>
          <p:nvPr>
            <p:ph type="subTitle" idx="6"/>
          </p:nvPr>
        </p:nvSpPr>
        <p:spPr>
          <a:xfrm>
            <a:off x="1558024" y="3009332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0" name="Google Shape;560;p20"/>
          <p:cNvSpPr txBox="1">
            <a:spLocks noGrp="1"/>
          </p:cNvSpPr>
          <p:nvPr>
            <p:ph type="subTitle" idx="7"/>
          </p:nvPr>
        </p:nvSpPr>
        <p:spPr>
          <a:xfrm>
            <a:off x="4774950" y="132107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1" name="Google Shape;561;p20"/>
          <p:cNvSpPr txBox="1">
            <a:spLocks noGrp="1"/>
          </p:cNvSpPr>
          <p:nvPr>
            <p:ph type="subTitle" idx="8"/>
          </p:nvPr>
        </p:nvSpPr>
        <p:spPr>
          <a:xfrm>
            <a:off x="4774950" y="3009325"/>
            <a:ext cx="2811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62" name="Google Shape;562;p20"/>
          <p:cNvSpPr/>
          <p:nvPr/>
        </p:nvSpPr>
        <p:spPr>
          <a:xfrm>
            <a:off x="-1581687" y="3236850"/>
            <a:ext cx="1798800" cy="179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3" name="Google Shape;563;p20"/>
          <p:cNvSpPr/>
          <p:nvPr/>
        </p:nvSpPr>
        <p:spPr>
          <a:xfrm>
            <a:off x="-417512" y="2191150"/>
            <a:ext cx="1733400" cy="14991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64" name="Google Shape;564;p20"/>
          <p:cNvSpPr/>
          <p:nvPr/>
        </p:nvSpPr>
        <p:spPr>
          <a:xfrm>
            <a:off x="-416362" y="3239875"/>
            <a:ext cx="636825" cy="449025"/>
          </a:xfrm>
          <a:custGeom>
            <a:avLst/>
            <a:gdLst/>
            <a:ahLst/>
            <a:cxnLst/>
            <a:rect l="l" t="t" r="r" b="b"/>
            <a:pathLst>
              <a:path w="25473" h="17961" extrusionOk="0">
                <a:moveTo>
                  <a:pt x="10341" y="0"/>
                </a:moveTo>
                <a:lnTo>
                  <a:pt x="25473" y="0"/>
                </a:lnTo>
                <a:lnTo>
                  <a:pt x="25473" y="17961"/>
                </a:lnTo>
                <a:lnTo>
                  <a:pt x="0" y="1796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  <p:sp>
        <p:nvSpPr>
          <p:cNvPr id="565" name="Google Shape;565;p20"/>
          <p:cNvSpPr/>
          <p:nvPr/>
        </p:nvSpPr>
        <p:spPr>
          <a:xfrm rot="10800000">
            <a:off x="8561100" y="9"/>
            <a:ext cx="582900" cy="5829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21"/>
          <p:cNvSpPr txBox="1">
            <a:spLocks noGrp="1"/>
          </p:cNvSpPr>
          <p:nvPr>
            <p:ph type="subTitle" idx="1"/>
          </p:nvPr>
        </p:nvSpPr>
        <p:spPr>
          <a:xfrm>
            <a:off x="706875" y="1862551"/>
            <a:ext cx="25323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21"/>
          <p:cNvSpPr txBox="1">
            <a:spLocks noGrp="1"/>
          </p:cNvSpPr>
          <p:nvPr>
            <p:ph type="subTitle" idx="2"/>
          </p:nvPr>
        </p:nvSpPr>
        <p:spPr>
          <a:xfrm>
            <a:off x="3249066" y="1862559"/>
            <a:ext cx="26454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21"/>
          <p:cNvSpPr txBox="1">
            <a:spLocks noGrp="1"/>
          </p:cNvSpPr>
          <p:nvPr>
            <p:ph type="subTitle" idx="3"/>
          </p:nvPr>
        </p:nvSpPr>
        <p:spPr>
          <a:xfrm>
            <a:off x="706875" y="3387450"/>
            <a:ext cx="25323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21"/>
          <p:cNvSpPr txBox="1">
            <a:spLocks noGrp="1"/>
          </p:cNvSpPr>
          <p:nvPr>
            <p:ph type="subTitle" idx="4"/>
          </p:nvPr>
        </p:nvSpPr>
        <p:spPr>
          <a:xfrm>
            <a:off x="3249077" y="3387451"/>
            <a:ext cx="26454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21"/>
          <p:cNvSpPr txBox="1">
            <a:spLocks noGrp="1"/>
          </p:cNvSpPr>
          <p:nvPr>
            <p:ph type="subTitle" idx="5"/>
          </p:nvPr>
        </p:nvSpPr>
        <p:spPr>
          <a:xfrm>
            <a:off x="5904477" y="1862556"/>
            <a:ext cx="25323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21"/>
          <p:cNvSpPr txBox="1">
            <a:spLocks noGrp="1"/>
          </p:cNvSpPr>
          <p:nvPr>
            <p:ph type="subTitle" idx="6"/>
          </p:nvPr>
        </p:nvSpPr>
        <p:spPr>
          <a:xfrm>
            <a:off x="5904500" y="3387450"/>
            <a:ext cx="25323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21"/>
          <p:cNvSpPr txBox="1">
            <a:spLocks noGrp="1"/>
          </p:cNvSpPr>
          <p:nvPr>
            <p:ph type="subTitle" idx="7"/>
          </p:nvPr>
        </p:nvSpPr>
        <p:spPr>
          <a:xfrm>
            <a:off x="706875" y="1349975"/>
            <a:ext cx="25323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5" name="Google Shape;575;p21"/>
          <p:cNvSpPr txBox="1">
            <a:spLocks noGrp="1"/>
          </p:cNvSpPr>
          <p:nvPr>
            <p:ph type="subTitle" idx="8"/>
          </p:nvPr>
        </p:nvSpPr>
        <p:spPr>
          <a:xfrm>
            <a:off x="3249066" y="1349975"/>
            <a:ext cx="26430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6" name="Google Shape;576;p21"/>
          <p:cNvSpPr txBox="1">
            <a:spLocks noGrp="1"/>
          </p:cNvSpPr>
          <p:nvPr>
            <p:ph type="subTitle" idx="9"/>
          </p:nvPr>
        </p:nvSpPr>
        <p:spPr>
          <a:xfrm>
            <a:off x="5904477" y="1349975"/>
            <a:ext cx="25299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7" name="Google Shape;577;p21"/>
          <p:cNvSpPr txBox="1">
            <a:spLocks noGrp="1"/>
          </p:cNvSpPr>
          <p:nvPr>
            <p:ph type="subTitle" idx="13"/>
          </p:nvPr>
        </p:nvSpPr>
        <p:spPr>
          <a:xfrm>
            <a:off x="706875" y="2877336"/>
            <a:ext cx="25323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8" name="Google Shape;578;p21"/>
          <p:cNvSpPr txBox="1">
            <a:spLocks noGrp="1"/>
          </p:cNvSpPr>
          <p:nvPr>
            <p:ph type="subTitle" idx="14"/>
          </p:nvPr>
        </p:nvSpPr>
        <p:spPr>
          <a:xfrm>
            <a:off x="3249066" y="2877332"/>
            <a:ext cx="26430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79" name="Google Shape;579;p21"/>
          <p:cNvSpPr txBox="1">
            <a:spLocks noGrp="1"/>
          </p:cNvSpPr>
          <p:nvPr>
            <p:ph type="subTitle" idx="15"/>
          </p:nvPr>
        </p:nvSpPr>
        <p:spPr>
          <a:xfrm>
            <a:off x="5904477" y="2877328"/>
            <a:ext cx="2532300" cy="50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0" name="Google Shape;580;p21"/>
          <p:cNvSpPr/>
          <p:nvPr/>
        </p:nvSpPr>
        <p:spPr>
          <a:xfrm>
            <a:off x="8689378" y="956978"/>
            <a:ext cx="1008000" cy="100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1"/>
          <p:cNvSpPr/>
          <p:nvPr/>
        </p:nvSpPr>
        <p:spPr>
          <a:xfrm flipH="1">
            <a:off x="8561100" y="4560609"/>
            <a:ext cx="582900" cy="582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582" name="Google Shape;582;p21"/>
          <p:cNvGrpSpPr/>
          <p:nvPr/>
        </p:nvGrpSpPr>
        <p:grpSpPr>
          <a:xfrm>
            <a:off x="355275" y="4841975"/>
            <a:ext cx="1337345" cy="59700"/>
            <a:chOff x="7462050" y="222350"/>
            <a:chExt cx="1337345" cy="59700"/>
          </a:xfrm>
        </p:grpSpPr>
        <p:sp>
          <p:nvSpPr>
            <p:cNvPr id="583" name="Google Shape;583;p21"/>
            <p:cNvSpPr/>
            <p:nvPr/>
          </p:nvSpPr>
          <p:spPr>
            <a:xfrm>
              <a:off x="7462050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7644571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7827091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8009612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8192133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8374653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8557174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8739695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"/>
          <p:cNvSpPr txBox="1">
            <a:spLocks noGrp="1"/>
          </p:cNvSpPr>
          <p:nvPr>
            <p:ph type="title"/>
          </p:nvPr>
        </p:nvSpPr>
        <p:spPr>
          <a:xfrm>
            <a:off x="4047175" y="2571975"/>
            <a:ext cx="3530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314275"/>
            <a:ext cx="1288800" cy="12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3"/>
          <p:cNvSpPr>
            <a:spLocks noGrp="1"/>
          </p:cNvSpPr>
          <p:nvPr>
            <p:ph type="pic" idx="3"/>
          </p:nvPr>
        </p:nvSpPr>
        <p:spPr>
          <a:xfrm flipH="1">
            <a:off x="807125" y="627400"/>
            <a:ext cx="2641200" cy="3888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84" name="Google Shape;84;p3"/>
          <p:cNvGrpSpPr/>
          <p:nvPr/>
        </p:nvGrpSpPr>
        <p:grpSpPr>
          <a:xfrm>
            <a:off x="73175" y="-157285"/>
            <a:ext cx="1337345" cy="1158175"/>
            <a:chOff x="6928275" y="3554300"/>
            <a:chExt cx="1337345" cy="1158175"/>
          </a:xfrm>
        </p:grpSpPr>
        <p:sp>
          <p:nvSpPr>
            <p:cNvPr id="85" name="Google Shape;85;p3"/>
            <p:cNvSpPr/>
            <p:nvPr/>
          </p:nvSpPr>
          <p:spPr>
            <a:xfrm>
              <a:off x="6928275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11079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29331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475837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765835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84087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023399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205920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6928275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11079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729331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7475837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765835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84087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8023399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205920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928275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711079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729331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475837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65835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84087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023399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205920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6928275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11079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729331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475837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765835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84087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8023399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205920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6928275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11079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729331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7475837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765835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784087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023399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205920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6928275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711079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9331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75837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65835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84087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8023399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8205920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6928275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11079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29331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475837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65835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84087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8023399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8205920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928275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11079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29331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475837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65835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84087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23399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205920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149" name="Google Shape;149;p3"/>
          <p:cNvSpPr/>
          <p:nvPr/>
        </p:nvSpPr>
        <p:spPr>
          <a:xfrm>
            <a:off x="12" y="4871700"/>
            <a:ext cx="35538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"/>
          <p:cNvSpPr txBox="1">
            <a:spLocks noGrp="1"/>
          </p:cNvSpPr>
          <p:nvPr>
            <p:ph type="title"/>
          </p:nvPr>
        </p:nvSpPr>
        <p:spPr>
          <a:xfrm>
            <a:off x="2421211" y="752375"/>
            <a:ext cx="430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22"/>
          <p:cNvSpPr txBox="1">
            <a:spLocks noGrp="1"/>
          </p:cNvSpPr>
          <p:nvPr>
            <p:ph type="subTitle" idx="1"/>
          </p:nvPr>
        </p:nvSpPr>
        <p:spPr>
          <a:xfrm>
            <a:off x="2421175" y="1841450"/>
            <a:ext cx="430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95" name="Google Shape;595;p22"/>
          <p:cNvGrpSpPr/>
          <p:nvPr/>
        </p:nvGrpSpPr>
        <p:grpSpPr>
          <a:xfrm>
            <a:off x="7309050" y="310900"/>
            <a:ext cx="1337345" cy="59700"/>
            <a:chOff x="7462050" y="222350"/>
            <a:chExt cx="1337345" cy="59700"/>
          </a:xfrm>
        </p:grpSpPr>
        <p:sp>
          <p:nvSpPr>
            <p:cNvPr id="596" name="Google Shape;596;p22"/>
            <p:cNvSpPr/>
            <p:nvPr/>
          </p:nvSpPr>
          <p:spPr>
            <a:xfrm>
              <a:off x="7462050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7644571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7827091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8009612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8192133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8374653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8557174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8739695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604" name="Google Shape;604;p22"/>
          <p:cNvSpPr/>
          <p:nvPr/>
        </p:nvSpPr>
        <p:spPr>
          <a:xfrm>
            <a:off x="12" y="4871700"/>
            <a:ext cx="35538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605" name="Google Shape;605;p22"/>
          <p:cNvGrpSpPr/>
          <p:nvPr/>
        </p:nvGrpSpPr>
        <p:grpSpPr>
          <a:xfrm>
            <a:off x="7309050" y="3644400"/>
            <a:ext cx="1505423" cy="1499093"/>
            <a:chOff x="6962900" y="2723775"/>
            <a:chExt cx="1505423" cy="1499093"/>
          </a:xfrm>
        </p:grpSpPr>
        <p:sp>
          <p:nvSpPr>
            <p:cNvPr id="606" name="Google Shape;606;p22"/>
            <p:cNvSpPr/>
            <p:nvPr/>
          </p:nvSpPr>
          <p:spPr>
            <a:xfrm rot="10800000">
              <a:off x="7793323" y="3547868"/>
              <a:ext cx="675000" cy="67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607" name="Google Shape;607;p22"/>
            <p:cNvCxnSpPr/>
            <p:nvPr/>
          </p:nvCxnSpPr>
          <p:spPr>
            <a:xfrm rot="10800000">
              <a:off x="6962900" y="3799603"/>
              <a:ext cx="13293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22"/>
            <p:cNvCxnSpPr/>
            <p:nvPr/>
          </p:nvCxnSpPr>
          <p:spPr>
            <a:xfrm rot="-5400000">
              <a:off x="7336170" y="3388425"/>
              <a:ext cx="13293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23"/>
          <p:cNvGrpSpPr/>
          <p:nvPr/>
        </p:nvGrpSpPr>
        <p:grpSpPr>
          <a:xfrm>
            <a:off x="190325" y="-409310"/>
            <a:ext cx="1337345" cy="1158175"/>
            <a:chOff x="6928275" y="3554300"/>
            <a:chExt cx="1337345" cy="1158175"/>
          </a:xfrm>
        </p:grpSpPr>
        <p:sp>
          <p:nvSpPr>
            <p:cNvPr id="611" name="Google Shape;611;p23"/>
            <p:cNvSpPr/>
            <p:nvPr/>
          </p:nvSpPr>
          <p:spPr>
            <a:xfrm>
              <a:off x="6928275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711079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729331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7475837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765835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784087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7" name="Google Shape;617;p23"/>
            <p:cNvSpPr/>
            <p:nvPr/>
          </p:nvSpPr>
          <p:spPr>
            <a:xfrm>
              <a:off x="8023399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8" name="Google Shape;618;p23"/>
            <p:cNvSpPr/>
            <p:nvPr/>
          </p:nvSpPr>
          <p:spPr>
            <a:xfrm>
              <a:off x="8205920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19" name="Google Shape;619;p23"/>
            <p:cNvSpPr/>
            <p:nvPr/>
          </p:nvSpPr>
          <p:spPr>
            <a:xfrm>
              <a:off x="6928275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0" name="Google Shape;620;p23"/>
            <p:cNvSpPr/>
            <p:nvPr/>
          </p:nvSpPr>
          <p:spPr>
            <a:xfrm>
              <a:off x="711079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1" name="Google Shape;621;p23"/>
            <p:cNvSpPr/>
            <p:nvPr/>
          </p:nvSpPr>
          <p:spPr>
            <a:xfrm>
              <a:off x="729331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2" name="Google Shape;622;p23"/>
            <p:cNvSpPr/>
            <p:nvPr/>
          </p:nvSpPr>
          <p:spPr>
            <a:xfrm>
              <a:off x="7475837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765835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784087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8023399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8205920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6928275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711079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29" name="Google Shape;629;p23"/>
            <p:cNvSpPr/>
            <p:nvPr/>
          </p:nvSpPr>
          <p:spPr>
            <a:xfrm>
              <a:off x="729331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0" name="Google Shape;630;p23"/>
            <p:cNvSpPr/>
            <p:nvPr/>
          </p:nvSpPr>
          <p:spPr>
            <a:xfrm>
              <a:off x="7475837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765835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784087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8023399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8205920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6928275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711079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729331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7475837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765835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784087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8023399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8205920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6928275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711079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729331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7475837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765835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8" name="Google Shape;648;p23"/>
            <p:cNvSpPr/>
            <p:nvPr/>
          </p:nvSpPr>
          <p:spPr>
            <a:xfrm>
              <a:off x="784087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49" name="Google Shape;649;p23"/>
            <p:cNvSpPr/>
            <p:nvPr/>
          </p:nvSpPr>
          <p:spPr>
            <a:xfrm>
              <a:off x="8023399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8205920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6928275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711079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729331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7475837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765835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784087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8023399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8205920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59" name="Google Shape;659;p23"/>
            <p:cNvSpPr/>
            <p:nvPr/>
          </p:nvSpPr>
          <p:spPr>
            <a:xfrm>
              <a:off x="6928275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0" name="Google Shape;660;p23"/>
            <p:cNvSpPr/>
            <p:nvPr/>
          </p:nvSpPr>
          <p:spPr>
            <a:xfrm>
              <a:off x="711079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729331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7475837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765835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784087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023399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05920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6928275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711079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729331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7475837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765835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784087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8023399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8205920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sp>
        <p:nvSpPr>
          <p:cNvPr id="675" name="Google Shape;675;p23"/>
          <p:cNvSpPr/>
          <p:nvPr/>
        </p:nvSpPr>
        <p:spPr>
          <a:xfrm>
            <a:off x="8655625" y="1671300"/>
            <a:ext cx="526200" cy="347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4"/>
          <p:cNvSpPr/>
          <p:nvPr/>
        </p:nvSpPr>
        <p:spPr>
          <a:xfrm>
            <a:off x="-716337" y="3810150"/>
            <a:ext cx="1798800" cy="179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78" name="Google Shape;678;p24"/>
          <p:cNvSpPr/>
          <p:nvPr/>
        </p:nvSpPr>
        <p:spPr>
          <a:xfrm>
            <a:off x="447838" y="2764450"/>
            <a:ext cx="1733400" cy="1499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79" name="Google Shape;679;p24"/>
          <p:cNvSpPr/>
          <p:nvPr/>
        </p:nvSpPr>
        <p:spPr>
          <a:xfrm>
            <a:off x="448988" y="3813175"/>
            <a:ext cx="636825" cy="449025"/>
          </a:xfrm>
          <a:custGeom>
            <a:avLst/>
            <a:gdLst/>
            <a:ahLst/>
            <a:cxnLst/>
            <a:rect l="l" t="t" r="r" b="b"/>
            <a:pathLst>
              <a:path w="25473" h="17961" extrusionOk="0">
                <a:moveTo>
                  <a:pt x="10341" y="0"/>
                </a:moveTo>
                <a:lnTo>
                  <a:pt x="25473" y="0"/>
                </a:lnTo>
                <a:lnTo>
                  <a:pt x="25473" y="17961"/>
                </a:lnTo>
                <a:lnTo>
                  <a:pt x="0" y="1796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"/>
          <p:cNvSpPr txBox="1">
            <a:spLocks noGrp="1"/>
          </p:cNvSpPr>
          <p:nvPr>
            <p:ph type="body" idx="1"/>
          </p:nvPr>
        </p:nvSpPr>
        <p:spPr>
          <a:xfrm>
            <a:off x="720000" y="11395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7110084" y="-788040"/>
            <a:ext cx="1532100" cy="152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subTitle" idx="1"/>
          </p:nvPr>
        </p:nvSpPr>
        <p:spPr>
          <a:xfrm>
            <a:off x="5017188" y="2345550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subTitle" idx="2"/>
          </p:nvPr>
        </p:nvSpPr>
        <p:spPr>
          <a:xfrm>
            <a:off x="1431012" y="2345556"/>
            <a:ext cx="2695800" cy="17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subTitle" idx="3"/>
          </p:nvPr>
        </p:nvSpPr>
        <p:spPr>
          <a:xfrm>
            <a:off x="1431000" y="1828075"/>
            <a:ext cx="2695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subTitle" idx="4"/>
          </p:nvPr>
        </p:nvSpPr>
        <p:spPr>
          <a:xfrm>
            <a:off x="5017175" y="1828075"/>
            <a:ext cx="26958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0" name="Google Shape;160;p5"/>
          <p:cNvSpPr/>
          <p:nvPr/>
        </p:nvSpPr>
        <p:spPr>
          <a:xfrm>
            <a:off x="12" y="4871700"/>
            <a:ext cx="35538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1" name="Google Shape;161;p5"/>
          <p:cNvSpPr/>
          <p:nvPr/>
        </p:nvSpPr>
        <p:spPr>
          <a:xfrm>
            <a:off x="-688991" y="737185"/>
            <a:ext cx="1532100" cy="15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5"/>
          <p:cNvGrpSpPr/>
          <p:nvPr/>
        </p:nvGrpSpPr>
        <p:grpSpPr>
          <a:xfrm>
            <a:off x="8099425" y="-157285"/>
            <a:ext cx="1337345" cy="1158175"/>
            <a:chOff x="6928275" y="3554300"/>
            <a:chExt cx="1337345" cy="1158175"/>
          </a:xfrm>
        </p:grpSpPr>
        <p:sp>
          <p:nvSpPr>
            <p:cNvPr id="163" name="Google Shape;163;p5"/>
            <p:cNvSpPr/>
            <p:nvPr/>
          </p:nvSpPr>
          <p:spPr>
            <a:xfrm>
              <a:off x="6928275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11079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7293316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7475837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65835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7840878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8023399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8205920" y="35543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6928275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711079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7293316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7475837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765835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7840878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8023399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8205920" y="37112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6928275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711079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7293316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7475837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765835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7840878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023399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205920" y="38681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6928275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11079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293316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475837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765835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7840878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8023399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8205920" y="40250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928275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11079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7293316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7475837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765835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7840878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8023399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8205920" y="418200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6928275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711079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7293316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7475837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765835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7840878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8023399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205920" y="433892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6928275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11079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293316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7475837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765835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7840878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8023399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8205920" y="44958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6928275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711079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7293316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7475837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65835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7840878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8023399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8205920" y="4652775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6"/>
          <p:cNvSpPr/>
          <p:nvPr/>
        </p:nvSpPr>
        <p:spPr>
          <a:xfrm>
            <a:off x="-10325" y="4565684"/>
            <a:ext cx="582900" cy="5829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230" name="Google Shape;230;p6"/>
          <p:cNvGrpSpPr/>
          <p:nvPr/>
        </p:nvGrpSpPr>
        <p:grpSpPr>
          <a:xfrm>
            <a:off x="7462050" y="222350"/>
            <a:ext cx="1337345" cy="59700"/>
            <a:chOff x="7462050" y="222350"/>
            <a:chExt cx="1337345" cy="59700"/>
          </a:xfrm>
        </p:grpSpPr>
        <p:sp>
          <p:nvSpPr>
            <p:cNvPr id="231" name="Google Shape;231;p6"/>
            <p:cNvSpPr/>
            <p:nvPr/>
          </p:nvSpPr>
          <p:spPr>
            <a:xfrm>
              <a:off x="7462050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7644571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7827091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8009612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8192133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8374653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8557174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8739695" y="222350"/>
              <a:ext cx="59700" cy="59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"/>
          <p:cNvSpPr txBox="1">
            <a:spLocks noGrp="1"/>
          </p:cNvSpPr>
          <p:nvPr>
            <p:ph type="title"/>
          </p:nvPr>
        </p:nvSpPr>
        <p:spPr>
          <a:xfrm>
            <a:off x="713225" y="588125"/>
            <a:ext cx="4294800" cy="9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7"/>
          <p:cNvSpPr txBox="1">
            <a:spLocks noGrp="1"/>
          </p:cNvSpPr>
          <p:nvPr>
            <p:ph type="subTitle" idx="1"/>
          </p:nvPr>
        </p:nvSpPr>
        <p:spPr>
          <a:xfrm>
            <a:off x="713225" y="17900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42" name="Google Shape;242;p7"/>
          <p:cNvSpPr>
            <a:spLocks noGrp="1"/>
          </p:cNvSpPr>
          <p:nvPr>
            <p:ph type="pic" idx="2"/>
          </p:nvPr>
        </p:nvSpPr>
        <p:spPr>
          <a:xfrm>
            <a:off x="5802100" y="760800"/>
            <a:ext cx="2697300" cy="3483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43" name="Google Shape;243;p7"/>
          <p:cNvGrpSpPr/>
          <p:nvPr/>
        </p:nvGrpSpPr>
        <p:grpSpPr>
          <a:xfrm>
            <a:off x="-45638" y="0"/>
            <a:ext cx="9257388" cy="5143500"/>
            <a:chOff x="-45638" y="0"/>
            <a:chExt cx="9257388" cy="5143500"/>
          </a:xfrm>
        </p:grpSpPr>
        <p:sp>
          <p:nvSpPr>
            <p:cNvPr id="244" name="Google Shape;244;p7"/>
            <p:cNvSpPr/>
            <p:nvPr/>
          </p:nvSpPr>
          <p:spPr>
            <a:xfrm>
              <a:off x="7263850" y="0"/>
              <a:ext cx="1947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45638" y="4871700"/>
              <a:ext cx="3553800" cy="271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  <p:grpSp>
        <p:nvGrpSpPr>
          <p:cNvPr id="246" name="Google Shape;246;p7"/>
          <p:cNvGrpSpPr/>
          <p:nvPr/>
        </p:nvGrpSpPr>
        <p:grpSpPr>
          <a:xfrm>
            <a:off x="7462050" y="222350"/>
            <a:ext cx="1337345" cy="59700"/>
            <a:chOff x="7462050" y="222350"/>
            <a:chExt cx="1337345" cy="59700"/>
          </a:xfrm>
        </p:grpSpPr>
        <p:sp>
          <p:nvSpPr>
            <p:cNvPr id="247" name="Google Shape;247;p7"/>
            <p:cNvSpPr/>
            <p:nvPr/>
          </p:nvSpPr>
          <p:spPr>
            <a:xfrm>
              <a:off x="7462050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7644571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7827091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8009612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8192133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8374653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8557174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8739695" y="222350"/>
              <a:ext cx="59700" cy="5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>
            <a:spLocks noGrp="1"/>
          </p:cNvSpPr>
          <p:nvPr>
            <p:ph type="pic" idx="2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10"/>
          <p:cNvSpPr txBox="1">
            <a:spLocks noGrp="1"/>
          </p:cNvSpPr>
          <p:nvPr>
            <p:ph type="title"/>
          </p:nvPr>
        </p:nvSpPr>
        <p:spPr>
          <a:xfrm>
            <a:off x="4159150" y="811275"/>
            <a:ext cx="4411800" cy="82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corgiredirector?site=https%3A%2F%2Fwww.verifiedmarketresearch.com%2Fproduct%2Fhalal-cosmetics-market%2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olab.research.google.com/corgiredirector?site=https%3A%2F%2Fwww.kaggle.com%2Fdatasets%2Fkingabzpro%2Fcosmetics-datasets" TargetMode="External"/><Relationship Id="rId4" Type="http://schemas.openxmlformats.org/officeDocument/2006/relationships/hyperlink" Target="https://colab.research.google.com/corgiredirector?site=https%3A%2F%2Fwww.kaggle.com%2Fdatasets%2Fmhapich%2Fcrueltyfree-brand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3F4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>
            <a:off x="-716337" y="3810150"/>
            <a:ext cx="1798800" cy="179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85" name="Google Shape;685;p25"/>
          <p:cNvSpPr/>
          <p:nvPr/>
        </p:nvSpPr>
        <p:spPr>
          <a:xfrm>
            <a:off x="677250" y="757200"/>
            <a:ext cx="675000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cxnSp>
        <p:nvCxnSpPr>
          <p:cNvPr id="686" name="Google Shape;686;p25"/>
          <p:cNvCxnSpPr/>
          <p:nvPr/>
        </p:nvCxnSpPr>
        <p:spPr>
          <a:xfrm>
            <a:off x="853373" y="1180466"/>
            <a:ext cx="1329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25"/>
          <p:cNvCxnSpPr/>
          <p:nvPr/>
        </p:nvCxnSpPr>
        <p:spPr>
          <a:xfrm rot="5400000">
            <a:off x="480103" y="1591643"/>
            <a:ext cx="1329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8" name="Google Shape;688;p25"/>
          <p:cNvGrpSpPr/>
          <p:nvPr/>
        </p:nvGrpSpPr>
        <p:grpSpPr>
          <a:xfrm>
            <a:off x="6962900" y="2723775"/>
            <a:ext cx="1505423" cy="1499093"/>
            <a:chOff x="6962900" y="2723775"/>
            <a:chExt cx="1505423" cy="1499093"/>
          </a:xfrm>
        </p:grpSpPr>
        <p:sp>
          <p:nvSpPr>
            <p:cNvPr id="689" name="Google Shape;689;p25"/>
            <p:cNvSpPr/>
            <p:nvPr/>
          </p:nvSpPr>
          <p:spPr>
            <a:xfrm rot="10800000">
              <a:off x="7793323" y="3547868"/>
              <a:ext cx="675000" cy="675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chivo"/>
                <a:ea typeface="Archivo"/>
                <a:cs typeface="Archivo"/>
                <a:sym typeface="Archivo"/>
              </a:endParaRPr>
            </a:p>
          </p:txBody>
        </p:sp>
        <p:cxnSp>
          <p:nvCxnSpPr>
            <p:cNvPr id="690" name="Google Shape;690;p25"/>
            <p:cNvCxnSpPr/>
            <p:nvPr/>
          </p:nvCxnSpPr>
          <p:spPr>
            <a:xfrm rot="10800000">
              <a:off x="6962900" y="3799603"/>
              <a:ext cx="13293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25"/>
            <p:cNvCxnSpPr/>
            <p:nvPr/>
          </p:nvCxnSpPr>
          <p:spPr>
            <a:xfrm rot="-5400000">
              <a:off x="7336170" y="3388425"/>
              <a:ext cx="1329300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2" name="Google Shape;692;p25"/>
          <p:cNvSpPr/>
          <p:nvPr/>
        </p:nvSpPr>
        <p:spPr>
          <a:xfrm>
            <a:off x="447838" y="2764450"/>
            <a:ext cx="1733400" cy="14991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93" name="Google Shape;693;p25"/>
          <p:cNvSpPr/>
          <p:nvPr/>
        </p:nvSpPr>
        <p:spPr>
          <a:xfrm>
            <a:off x="448988" y="3813175"/>
            <a:ext cx="636825" cy="449025"/>
          </a:xfrm>
          <a:custGeom>
            <a:avLst/>
            <a:gdLst/>
            <a:ahLst/>
            <a:cxnLst/>
            <a:rect l="l" t="t" r="r" b="b"/>
            <a:pathLst>
              <a:path w="25473" h="17961" extrusionOk="0">
                <a:moveTo>
                  <a:pt x="10341" y="0"/>
                </a:moveTo>
                <a:lnTo>
                  <a:pt x="25473" y="0"/>
                </a:lnTo>
                <a:lnTo>
                  <a:pt x="25473" y="17961"/>
                </a:lnTo>
                <a:lnTo>
                  <a:pt x="0" y="1796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sp>
        <p:nvSpPr>
          <p:cNvPr id="694" name="Google Shape;694;p25"/>
          <p:cNvSpPr txBox="1"/>
          <p:nvPr/>
        </p:nvSpPr>
        <p:spPr>
          <a:xfrm>
            <a:off x="1401025" y="1260475"/>
            <a:ext cx="64431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BOOSTING SALES: LUSH’S POINT OF SALES GLOW-UP!!</a:t>
            </a:r>
            <a:endParaRPr sz="47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95" name="Google Shape;695;p25"/>
          <p:cNvSpPr txBox="1"/>
          <p:nvPr/>
        </p:nvSpPr>
        <p:spPr>
          <a:xfrm>
            <a:off x="1229750" y="4567600"/>
            <a:ext cx="77868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By: </a:t>
            </a:r>
            <a:r>
              <a:rPr lang="en" sz="16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lpha </a:t>
            </a:r>
            <a:r>
              <a:rPr lang="en" sz="16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ta-</a:t>
            </a:r>
            <a:r>
              <a:rPr lang="en" sz="16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velopers </a:t>
            </a:r>
            <a:r>
              <a:rPr lang="en" sz="16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eam with </a:t>
            </a:r>
            <a:r>
              <a:rPr lang="en" sz="16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ajestic </a:t>
            </a:r>
            <a:r>
              <a:rPr lang="en" sz="16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Ju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ggernauts and </a:t>
            </a:r>
            <a:r>
              <a:rPr lang="en" sz="1600" b="1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6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ineticism</a:t>
            </a:r>
            <a:endParaRPr sz="16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96" name="Google Shape;6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2924" y="-104600"/>
            <a:ext cx="1798800" cy="133660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25"/>
          <p:cNvSpPr txBox="1"/>
          <p:nvPr/>
        </p:nvSpPr>
        <p:spPr>
          <a:xfrm>
            <a:off x="890025" y="3116725"/>
            <a:ext cx="8829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Archivo"/>
                <a:ea typeface="Archivo"/>
                <a:cs typeface="Archivo"/>
                <a:sym typeface="Archivo"/>
              </a:rPr>
              <a:t>The Inventors of the Bath Bomb</a:t>
            </a:r>
            <a:endParaRPr sz="1200" i="1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698" name="Google Shape;698;p25"/>
          <p:cNvPicPr preferRelativeResize="0"/>
          <p:nvPr/>
        </p:nvPicPr>
        <p:blipFill rotWithShape="1">
          <a:blip r:embed="rId4">
            <a:alphaModFix/>
          </a:blip>
          <a:srcRect l="54381" t="27174" r="32495" b="28210"/>
          <a:stretch/>
        </p:blipFill>
        <p:spPr>
          <a:xfrm>
            <a:off x="-362325" y="0"/>
            <a:ext cx="882900" cy="346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5"/>
          <p:cNvSpPr txBox="1">
            <a:spLocks noGrp="1"/>
          </p:cNvSpPr>
          <p:nvPr>
            <p:ph type="title"/>
          </p:nvPr>
        </p:nvSpPr>
        <p:spPr>
          <a:xfrm>
            <a:off x="0" y="86875"/>
            <a:ext cx="7391400" cy="9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Chemicals in Cosmetics</a:t>
            </a:r>
            <a:endParaRPr sz="2800"/>
          </a:p>
        </p:txBody>
      </p:sp>
      <p:pic>
        <p:nvPicPr>
          <p:cNvPr id="774" name="Google Shape;7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25" y="1128325"/>
            <a:ext cx="4245550" cy="35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2250" y="3482525"/>
            <a:ext cx="2891749" cy="15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175" y="1075013"/>
            <a:ext cx="2950550" cy="1479087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5"/>
          <p:cNvSpPr txBox="1"/>
          <p:nvPr/>
        </p:nvSpPr>
        <p:spPr>
          <a:xfrm>
            <a:off x="7280075" y="417500"/>
            <a:ext cx="1181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good</a:t>
            </a:r>
            <a:endParaRPr/>
          </a:p>
        </p:txBody>
      </p:sp>
      <p:sp>
        <p:nvSpPr>
          <p:cNvPr id="778" name="Google Shape;778;p35"/>
          <p:cNvSpPr txBox="1"/>
          <p:nvPr/>
        </p:nvSpPr>
        <p:spPr>
          <a:xfrm>
            <a:off x="7391400" y="2928500"/>
            <a:ext cx="91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bad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50" y="377700"/>
            <a:ext cx="8229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0" y="107125"/>
            <a:ext cx="5403751" cy="492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300" y="1800700"/>
            <a:ext cx="3886849" cy="317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1100" y="152400"/>
            <a:ext cx="3299650" cy="14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review insights</a:t>
            </a:r>
            <a:endParaRPr/>
          </a:p>
        </p:txBody>
      </p:sp>
      <p:pic>
        <p:nvPicPr>
          <p:cNvPr id="796" name="Google Shape;796;p38"/>
          <p:cNvPicPr preferRelativeResize="0"/>
          <p:nvPr/>
        </p:nvPicPr>
        <p:blipFill rotWithShape="1">
          <a:blip r:embed="rId3">
            <a:alphaModFix/>
          </a:blip>
          <a:srcRect t="9016"/>
          <a:stretch/>
        </p:blipFill>
        <p:spPr>
          <a:xfrm>
            <a:off x="1741025" y="1318650"/>
            <a:ext cx="5661950" cy="28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39"/>
          <p:cNvGrpSpPr/>
          <p:nvPr/>
        </p:nvGrpSpPr>
        <p:grpSpPr>
          <a:xfrm>
            <a:off x="6961725" y="42383"/>
            <a:ext cx="2464646" cy="3705775"/>
            <a:chOff x="6841775" y="-328405"/>
            <a:chExt cx="2464646" cy="3705775"/>
          </a:xfrm>
        </p:grpSpPr>
        <p:sp>
          <p:nvSpPr>
            <p:cNvPr id="802" name="Google Shape;802;p39"/>
            <p:cNvSpPr/>
            <p:nvPr/>
          </p:nvSpPr>
          <p:spPr>
            <a:xfrm>
              <a:off x="6841775" y="-328405"/>
              <a:ext cx="2233800" cy="222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8539321" y="1084470"/>
              <a:ext cx="767100" cy="22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8539328" y="1084457"/>
              <a:ext cx="494973" cy="654452"/>
            </a:xfrm>
            <a:custGeom>
              <a:avLst/>
              <a:gdLst/>
              <a:ahLst/>
              <a:cxnLst/>
              <a:rect l="l" t="t" r="r" b="b"/>
              <a:pathLst>
                <a:path w="220" h="291" extrusionOk="0">
                  <a:moveTo>
                    <a:pt x="0" y="291"/>
                  </a:moveTo>
                  <a:cubicBezTo>
                    <a:pt x="106" y="226"/>
                    <a:pt x="186" y="123"/>
                    <a:pt x="22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5" name="Google Shape;8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4400" y="2186125"/>
            <a:ext cx="2217675" cy="221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39"/>
          <p:cNvSpPr/>
          <p:nvPr/>
        </p:nvSpPr>
        <p:spPr>
          <a:xfrm>
            <a:off x="1670000" y="1210350"/>
            <a:ext cx="1951500" cy="3368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07" name="Google Shape;807;p39"/>
          <p:cNvSpPr txBox="1">
            <a:spLocks noGrp="1"/>
          </p:cNvSpPr>
          <p:nvPr>
            <p:ph type="title"/>
          </p:nvPr>
        </p:nvSpPr>
        <p:spPr>
          <a:xfrm>
            <a:off x="1392125" y="73925"/>
            <a:ext cx="836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Recycled Packaging Trends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percentage change in recycling from 1960 to 2018 </a:t>
            </a:r>
            <a:endParaRPr sz="3000" i="1"/>
          </a:p>
        </p:txBody>
      </p:sp>
      <p:sp>
        <p:nvSpPr>
          <p:cNvPr id="808" name="Google Shape;808;p39"/>
          <p:cNvSpPr txBox="1">
            <a:spLocks noGrp="1"/>
          </p:cNvSpPr>
          <p:nvPr>
            <p:ph type="title"/>
          </p:nvPr>
        </p:nvSpPr>
        <p:spPr>
          <a:xfrm>
            <a:off x="1976900" y="1728925"/>
            <a:ext cx="1337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  5333%</a:t>
            </a:r>
            <a:endParaRPr sz="2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Steel</a:t>
            </a:r>
            <a:endParaRPr sz="16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recycled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09" name="Google Shape;80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6300" y="2445000"/>
            <a:ext cx="2426603" cy="16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39"/>
          <p:cNvSpPr/>
          <p:nvPr/>
        </p:nvSpPr>
        <p:spPr>
          <a:xfrm>
            <a:off x="6193175" y="2570725"/>
            <a:ext cx="1951500" cy="2007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11" name="Google Shape;811;p39"/>
          <p:cNvSpPr txBox="1">
            <a:spLocks noGrp="1"/>
          </p:cNvSpPr>
          <p:nvPr>
            <p:ph type="title"/>
          </p:nvPr>
        </p:nvSpPr>
        <p:spPr>
          <a:xfrm>
            <a:off x="6505300" y="3153625"/>
            <a:ext cx="1337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  2960%</a:t>
            </a:r>
            <a:endParaRPr sz="2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Glass</a:t>
            </a:r>
            <a:endParaRPr sz="16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recycled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12" name="Google Shape;81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4400" y="570250"/>
            <a:ext cx="1816800" cy="11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40"/>
          <p:cNvGrpSpPr/>
          <p:nvPr/>
        </p:nvGrpSpPr>
        <p:grpSpPr>
          <a:xfrm>
            <a:off x="45800" y="73933"/>
            <a:ext cx="9761021" cy="7741050"/>
            <a:chOff x="-544400" y="-1774555"/>
            <a:chExt cx="9761021" cy="7741050"/>
          </a:xfrm>
        </p:grpSpPr>
        <p:sp>
          <p:nvSpPr>
            <p:cNvPr id="818" name="Google Shape;818;p40"/>
            <p:cNvSpPr/>
            <p:nvPr/>
          </p:nvSpPr>
          <p:spPr>
            <a:xfrm>
              <a:off x="-544400" y="-1774555"/>
              <a:ext cx="2233800" cy="222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8449521" y="3673595"/>
              <a:ext cx="767100" cy="22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0" name="Google Shape;820;p40"/>
          <p:cNvSpPr/>
          <p:nvPr/>
        </p:nvSpPr>
        <p:spPr>
          <a:xfrm>
            <a:off x="2279600" y="1210350"/>
            <a:ext cx="1951500" cy="3368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21" name="Google Shape;821;p40"/>
          <p:cNvSpPr txBox="1">
            <a:spLocks noGrp="1"/>
          </p:cNvSpPr>
          <p:nvPr>
            <p:ph type="title"/>
          </p:nvPr>
        </p:nvSpPr>
        <p:spPr>
          <a:xfrm>
            <a:off x="2356025" y="130200"/>
            <a:ext cx="79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Recycled Packaging Trends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percentage change in recycling from 1960 to 2018 </a:t>
            </a:r>
            <a:endParaRPr sz="3000" i="1"/>
          </a:p>
        </p:txBody>
      </p:sp>
      <p:sp>
        <p:nvSpPr>
          <p:cNvPr id="822" name="Google Shape;822;p40"/>
          <p:cNvSpPr txBox="1">
            <a:spLocks noGrp="1"/>
          </p:cNvSpPr>
          <p:nvPr>
            <p:ph type="title"/>
          </p:nvPr>
        </p:nvSpPr>
        <p:spPr>
          <a:xfrm>
            <a:off x="2586500" y="2262325"/>
            <a:ext cx="1337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  1440%</a:t>
            </a:r>
            <a:endParaRPr sz="2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Plastic containers</a:t>
            </a:r>
            <a:endParaRPr sz="1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recycled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823" name="Google Shape;823;p40"/>
          <p:cNvSpPr/>
          <p:nvPr/>
        </p:nvSpPr>
        <p:spPr>
          <a:xfrm>
            <a:off x="6726575" y="1728925"/>
            <a:ext cx="1951500" cy="2849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24" name="Google Shape;824;p40"/>
          <p:cNvSpPr txBox="1">
            <a:spLocks noGrp="1"/>
          </p:cNvSpPr>
          <p:nvPr>
            <p:ph type="title"/>
          </p:nvPr>
        </p:nvSpPr>
        <p:spPr>
          <a:xfrm>
            <a:off x="7038700" y="2772625"/>
            <a:ext cx="1337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</a:rPr>
              <a:t>   1134%</a:t>
            </a:r>
            <a:endParaRPr sz="23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Paper</a:t>
            </a:r>
            <a:endParaRPr sz="16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recycled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825" name="Google Shape;825;p40"/>
          <p:cNvPicPr preferRelativeResize="0"/>
          <p:nvPr/>
        </p:nvPicPr>
        <p:blipFill rotWithShape="1">
          <a:blip r:embed="rId3">
            <a:alphaModFix/>
          </a:blip>
          <a:srcRect l="26684" r="19894"/>
          <a:stretch/>
        </p:blipFill>
        <p:spPr>
          <a:xfrm>
            <a:off x="706425" y="2380024"/>
            <a:ext cx="1754946" cy="20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0"/>
          <p:cNvPicPr preferRelativeResize="0"/>
          <p:nvPr/>
        </p:nvPicPr>
        <p:blipFill rotWithShape="1">
          <a:blip r:embed="rId4">
            <a:alphaModFix/>
          </a:blip>
          <a:srcRect l="26665" t="3946" r="17349" b="7164"/>
          <a:stretch/>
        </p:blipFill>
        <p:spPr>
          <a:xfrm>
            <a:off x="4837671" y="1693975"/>
            <a:ext cx="1888901" cy="29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575" y="625107"/>
            <a:ext cx="1888900" cy="1145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1"/>
          <p:cNvSpPr txBox="1">
            <a:spLocks noGrp="1"/>
          </p:cNvSpPr>
          <p:nvPr>
            <p:ph type="subTitle" idx="4"/>
          </p:nvPr>
        </p:nvSpPr>
        <p:spPr>
          <a:xfrm>
            <a:off x="5292150" y="2738150"/>
            <a:ext cx="3304800" cy="8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proportion of material recycled</a:t>
            </a:r>
            <a:endParaRPr/>
          </a:p>
        </p:txBody>
      </p:sp>
      <p:sp>
        <p:nvSpPr>
          <p:cNvPr id="833" name="Google Shape;83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Waste Insights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One of Lush's major values is that products should be eco-friendly and produce as little waste as possible, hence:</a:t>
            </a:r>
            <a:endParaRPr sz="1600" i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1"/>
          <p:cNvSpPr txBox="1">
            <a:spLocks noGrp="1"/>
          </p:cNvSpPr>
          <p:nvPr>
            <p:ph type="subTitle" idx="3"/>
          </p:nvPr>
        </p:nvSpPr>
        <p:spPr>
          <a:xfrm>
            <a:off x="784700" y="2696900"/>
            <a:ext cx="3406800" cy="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 in Sustainability Education</a:t>
            </a:r>
            <a:endParaRPr/>
          </a:p>
        </p:txBody>
      </p:sp>
      <p:grpSp>
        <p:nvGrpSpPr>
          <p:cNvPr id="835" name="Google Shape;835;p41"/>
          <p:cNvGrpSpPr/>
          <p:nvPr/>
        </p:nvGrpSpPr>
        <p:grpSpPr>
          <a:xfrm>
            <a:off x="3664100" y="4496758"/>
            <a:ext cx="10885096" cy="8012550"/>
            <a:chOff x="-1668475" y="-2046055"/>
            <a:chExt cx="10885096" cy="8012550"/>
          </a:xfrm>
        </p:grpSpPr>
        <p:sp>
          <p:nvSpPr>
            <p:cNvPr id="836" name="Google Shape;836;p41"/>
            <p:cNvSpPr/>
            <p:nvPr/>
          </p:nvSpPr>
          <p:spPr>
            <a:xfrm>
              <a:off x="-1668475" y="-2046055"/>
              <a:ext cx="2233800" cy="222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8449521" y="3673595"/>
              <a:ext cx="767100" cy="22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42"/>
          <p:cNvSpPr txBox="1">
            <a:spLocks noGrp="1"/>
          </p:cNvSpPr>
          <p:nvPr>
            <p:ph type="title"/>
          </p:nvPr>
        </p:nvSpPr>
        <p:spPr>
          <a:xfrm>
            <a:off x="513775" y="345625"/>
            <a:ext cx="553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Corporate social responsibility increases customer retention </a:t>
            </a:r>
            <a:endParaRPr/>
          </a:p>
        </p:txBody>
      </p:sp>
      <p:pic>
        <p:nvPicPr>
          <p:cNvPr id="843" name="Google Shape;8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273" y="282125"/>
            <a:ext cx="3082976" cy="2011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42"/>
          <p:cNvGrpSpPr/>
          <p:nvPr/>
        </p:nvGrpSpPr>
        <p:grpSpPr>
          <a:xfrm>
            <a:off x="3" y="2543766"/>
            <a:ext cx="5908047" cy="2011355"/>
            <a:chOff x="238125" y="1335475"/>
            <a:chExt cx="5418735" cy="3034175"/>
          </a:xfrm>
        </p:grpSpPr>
        <p:sp>
          <p:nvSpPr>
            <p:cNvPr id="845" name="Google Shape;845;p42"/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869FB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445D73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</p:grpSp>
      <p:sp>
        <p:nvSpPr>
          <p:cNvPr id="848" name="Google Shape;848;p42"/>
          <p:cNvSpPr/>
          <p:nvPr/>
        </p:nvSpPr>
        <p:spPr>
          <a:xfrm>
            <a:off x="6049674" y="2543775"/>
            <a:ext cx="3010712" cy="2011355"/>
          </a:xfrm>
          <a:custGeom>
            <a:avLst/>
            <a:gdLst/>
            <a:ahLst/>
            <a:cxnLst/>
            <a:rect l="l" t="t" r="r" b="b"/>
            <a:pathLst>
              <a:path w="79475" h="121367" extrusionOk="0">
                <a:moveTo>
                  <a:pt x="1" y="0"/>
                </a:moveTo>
                <a:lnTo>
                  <a:pt x="1" y="38997"/>
                </a:lnTo>
                <a:cubicBezTo>
                  <a:pt x="588" y="44011"/>
                  <a:pt x="2425" y="48797"/>
                  <a:pt x="5360" y="52918"/>
                </a:cubicBezTo>
                <a:lnTo>
                  <a:pt x="9329" y="58469"/>
                </a:lnTo>
                <a:cubicBezTo>
                  <a:pt x="10541" y="59694"/>
                  <a:pt x="10541" y="61672"/>
                  <a:pt x="9329" y="62897"/>
                </a:cubicBezTo>
                <a:lnTo>
                  <a:pt x="5360" y="68448"/>
                </a:lnTo>
                <a:cubicBezTo>
                  <a:pt x="2425" y="72557"/>
                  <a:pt x="588" y="77355"/>
                  <a:pt x="1" y="82370"/>
                </a:cubicBezTo>
                <a:lnTo>
                  <a:pt x="1" y="121366"/>
                </a:lnTo>
                <a:lnTo>
                  <a:pt x="68743" y="121366"/>
                </a:lnTo>
                <a:lnTo>
                  <a:pt x="68743" y="85815"/>
                </a:lnTo>
                <a:cubicBezTo>
                  <a:pt x="68743" y="79588"/>
                  <a:pt x="70682" y="73514"/>
                  <a:pt x="74293" y="68448"/>
                </a:cubicBezTo>
                <a:lnTo>
                  <a:pt x="78249" y="62897"/>
                </a:lnTo>
                <a:cubicBezTo>
                  <a:pt x="79474" y="61672"/>
                  <a:pt x="79474" y="59694"/>
                  <a:pt x="78249" y="58469"/>
                </a:cubicBezTo>
                <a:lnTo>
                  <a:pt x="74293" y="52918"/>
                </a:lnTo>
                <a:cubicBezTo>
                  <a:pt x="70669" y="47840"/>
                  <a:pt x="68730" y="41778"/>
                  <a:pt x="68730" y="35551"/>
                </a:cubicBezTo>
                <a:lnTo>
                  <a:pt x="68730" y="0"/>
                </a:lnTo>
                <a:close/>
              </a:path>
            </a:pathLst>
          </a:custGeom>
          <a:solidFill>
            <a:srgbClr val="E3E9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849" name="Google Shape;849;p42"/>
          <p:cNvSpPr txBox="1">
            <a:spLocks noGrp="1"/>
          </p:cNvSpPr>
          <p:nvPr>
            <p:ph type="title"/>
          </p:nvPr>
        </p:nvSpPr>
        <p:spPr>
          <a:xfrm>
            <a:off x="-85175" y="3030050"/>
            <a:ext cx="20604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Social responsibility</a:t>
            </a:r>
            <a:endParaRPr sz="19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500" i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850" name="Google Shape;850;p42"/>
          <p:cNvSpPr txBox="1">
            <a:spLocks noGrp="1"/>
          </p:cNvSpPr>
          <p:nvPr>
            <p:ph type="title"/>
          </p:nvPr>
        </p:nvSpPr>
        <p:spPr>
          <a:xfrm>
            <a:off x="6038250" y="3030050"/>
            <a:ext cx="27912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Customer loyalty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+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retention</a:t>
            </a:r>
            <a:endParaRPr sz="1900"/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500" i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851" name="Google Shape;851;p42"/>
          <p:cNvSpPr txBox="1">
            <a:spLocks noGrp="1"/>
          </p:cNvSpPr>
          <p:nvPr>
            <p:ph type="title"/>
          </p:nvPr>
        </p:nvSpPr>
        <p:spPr>
          <a:xfrm>
            <a:off x="3712525" y="3030050"/>
            <a:ext cx="20604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Corporate image</a:t>
            </a:r>
            <a:endParaRPr sz="19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500" i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1923825" y="3030050"/>
            <a:ext cx="2060400" cy="14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Corporate credibility</a:t>
            </a:r>
            <a:endParaRPr sz="19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500" i="1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endParaRPr sz="1500"/>
          </a:p>
        </p:txBody>
      </p:sp>
      <p:grpSp>
        <p:nvGrpSpPr>
          <p:cNvPr id="853" name="Google Shape;853;p42"/>
          <p:cNvGrpSpPr/>
          <p:nvPr/>
        </p:nvGrpSpPr>
        <p:grpSpPr>
          <a:xfrm>
            <a:off x="7780000" y="4275033"/>
            <a:ext cx="10885096" cy="8012550"/>
            <a:chOff x="-1668475" y="-2046055"/>
            <a:chExt cx="10885096" cy="8012550"/>
          </a:xfrm>
        </p:grpSpPr>
        <p:sp>
          <p:nvSpPr>
            <p:cNvPr id="854" name="Google Shape;854;p42"/>
            <p:cNvSpPr/>
            <p:nvPr/>
          </p:nvSpPr>
          <p:spPr>
            <a:xfrm>
              <a:off x="-1668475" y="-2046055"/>
              <a:ext cx="2233800" cy="2229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8449521" y="3673595"/>
              <a:ext cx="767100" cy="229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3"/>
          <p:cNvSpPr/>
          <p:nvPr/>
        </p:nvSpPr>
        <p:spPr>
          <a:xfrm>
            <a:off x="4568825" y="2372750"/>
            <a:ext cx="3809100" cy="2176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61" name="Google Shape;861;p43"/>
          <p:cNvSpPr/>
          <p:nvPr/>
        </p:nvSpPr>
        <p:spPr>
          <a:xfrm>
            <a:off x="157775" y="736950"/>
            <a:ext cx="3606600" cy="404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62" name="Google Shape;862;p43"/>
          <p:cNvSpPr txBox="1">
            <a:spLocks noGrp="1"/>
          </p:cNvSpPr>
          <p:nvPr>
            <p:ph type="title"/>
          </p:nvPr>
        </p:nvSpPr>
        <p:spPr>
          <a:xfrm>
            <a:off x="3914750" y="668325"/>
            <a:ext cx="44109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863" name="Google Shape;863;p43"/>
          <p:cNvSpPr txBox="1">
            <a:spLocks noGrp="1"/>
          </p:cNvSpPr>
          <p:nvPr>
            <p:ph type="subTitle" idx="1"/>
          </p:nvPr>
        </p:nvSpPr>
        <p:spPr>
          <a:xfrm>
            <a:off x="5342700" y="1916350"/>
            <a:ext cx="44109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/>
              <a:t>2.  Investing in Halal Cosmetics </a:t>
            </a:r>
            <a:endParaRPr sz="1400" b="1" i="1"/>
          </a:p>
        </p:txBody>
      </p:sp>
      <p:pic>
        <p:nvPicPr>
          <p:cNvPr id="864" name="Google Shape;8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825" y="2372750"/>
            <a:ext cx="4100999" cy="2537799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43"/>
          <p:cNvSpPr txBox="1">
            <a:spLocks noGrp="1"/>
          </p:cNvSpPr>
          <p:nvPr>
            <p:ph type="title"/>
          </p:nvPr>
        </p:nvSpPr>
        <p:spPr>
          <a:xfrm>
            <a:off x="285550" y="973125"/>
            <a:ext cx="3331500" cy="38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Percentage of surveyors who said "plastic-free" packaging influences their purchasing decisions</a:t>
            </a:r>
            <a:endParaRPr sz="17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accent4"/>
              </a:solidFill>
              <a:highlight>
                <a:schemeClr val="accent1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France</a:t>
            </a:r>
            <a:endParaRPr sz="17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UK</a:t>
            </a:r>
            <a:endParaRPr sz="17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Germany</a:t>
            </a:r>
            <a:endParaRPr sz="1700" b="1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4"/>
              </a:solidFill>
            </a:endParaRPr>
          </a:p>
        </p:txBody>
      </p:sp>
      <p:sp>
        <p:nvSpPr>
          <p:cNvPr id="866" name="Google Shape;866;p43"/>
          <p:cNvSpPr txBox="1">
            <a:spLocks noGrp="1"/>
          </p:cNvSpPr>
          <p:nvPr>
            <p:ph type="title"/>
          </p:nvPr>
        </p:nvSpPr>
        <p:spPr>
          <a:xfrm>
            <a:off x="2019125" y="2676375"/>
            <a:ext cx="20130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85%</a:t>
            </a:r>
            <a:endParaRPr/>
          </a:p>
        </p:txBody>
      </p:sp>
      <p:sp>
        <p:nvSpPr>
          <p:cNvPr id="867" name="Google Shape;867;p43"/>
          <p:cNvSpPr txBox="1">
            <a:spLocks noGrp="1"/>
          </p:cNvSpPr>
          <p:nvPr>
            <p:ph type="title"/>
          </p:nvPr>
        </p:nvSpPr>
        <p:spPr>
          <a:xfrm>
            <a:off x="2019125" y="3364550"/>
            <a:ext cx="20130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868" name="Google Shape;868;p43"/>
          <p:cNvSpPr txBox="1">
            <a:spLocks noGrp="1"/>
          </p:cNvSpPr>
          <p:nvPr>
            <p:ph type="title"/>
          </p:nvPr>
        </p:nvSpPr>
        <p:spPr>
          <a:xfrm>
            <a:off x="2019125" y="4127750"/>
            <a:ext cx="20130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869" name="Google Shape;869;p43"/>
          <p:cNvSpPr txBox="1">
            <a:spLocks noGrp="1"/>
          </p:cNvSpPr>
          <p:nvPr>
            <p:ph type="subTitle" idx="1"/>
          </p:nvPr>
        </p:nvSpPr>
        <p:spPr>
          <a:xfrm>
            <a:off x="351350" y="286275"/>
            <a:ext cx="44109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1"/>
              <a:t>1.       Consider plastic free packaging</a:t>
            </a:r>
            <a:endParaRPr sz="1400" b="1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</a:t>
            </a:r>
            <a:endParaRPr/>
          </a:p>
        </p:txBody>
      </p:sp>
      <p:sp>
        <p:nvSpPr>
          <p:cNvPr id="875" name="Google Shape;875;p4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16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Inter"/>
              <a:buChar char="●"/>
            </a:pPr>
            <a:r>
              <a:rPr lang="en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California Department of Public Health (healthdata.gov)</a:t>
            </a:r>
            <a:endParaRPr>
              <a:solidFill>
                <a:srgbClr val="5F636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Inter"/>
              <a:buChar char="●"/>
            </a:pPr>
            <a:r>
              <a:rPr lang="en">
                <a:solidFill>
                  <a:srgbClr val="5F6368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https://www.verifiedmarketresearch.com/product/halal-cosmetics-market/</a:t>
            </a:r>
            <a:endParaRPr>
              <a:solidFill>
                <a:srgbClr val="5F636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Inter"/>
              <a:buChar char="●"/>
            </a:pPr>
            <a:r>
              <a:rPr lang="en">
                <a:solidFill>
                  <a:srgbClr val="5F6368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https://www.kaggle.com/datasets/mhapich/crueltyfree-brands</a:t>
            </a:r>
            <a:endParaRPr>
              <a:solidFill>
                <a:srgbClr val="5F636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Inter"/>
              <a:buChar char="●"/>
            </a:pPr>
            <a:r>
              <a:rPr lang="en">
                <a:solidFill>
                  <a:srgbClr val="5F6368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https://www.kaggle.com/datasets/kingabzpro/cosmetics-datasets</a:t>
            </a:r>
            <a:endParaRPr>
              <a:solidFill>
                <a:srgbClr val="5F636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Inter"/>
              <a:buChar char="●"/>
            </a:pPr>
            <a:r>
              <a:rPr lang="en">
                <a:solidFill>
                  <a:srgbClr val="5F6368"/>
                </a:solidFill>
                <a:latin typeface="Inter"/>
                <a:ea typeface="Inter"/>
                <a:cs typeface="Inter"/>
                <a:sym typeface="Inter"/>
              </a:rPr>
              <a:t>https://www.lush.com/</a:t>
            </a:r>
            <a:endParaRPr>
              <a:solidFill>
                <a:srgbClr val="5F636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424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424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424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424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424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ExtraBold"/>
                <a:ea typeface="Poppins ExtraBold"/>
                <a:cs typeface="Poppins ExtraBold"/>
                <a:sym typeface="Poppins ExtraBold"/>
              </a:rPr>
              <a:t>Contributors</a:t>
            </a:r>
            <a:endParaRPr sz="30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oppins ExtraBold"/>
                <a:ea typeface="Poppins ExtraBold"/>
                <a:cs typeface="Poppins ExtraBold"/>
                <a:sym typeface="Poppins ExtraBold"/>
              </a:rPr>
              <a:t> </a:t>
            </a:r>
            <a:endParaRPr sz="3000">
              <a:latin typeface="Poppins ExtraBold"/>
              <a:ea typeface="Poppins ExtraBold"/>
              <a:cs typeface="Poppins ExtraBold"/>
              <a:sym typeface="Poppins ExtraBo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424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42424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/>
          <p:nvPr/>
        </p:nvSpPr>
        <p:spPr>
          <a:xfrm>
            <a:off x="12" y="4871700"/>
            <a:ext cx="3553800" cy="27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877" name="Google Shape;877;p44"/>
          <p:cNvSpPr txBox="1"/>
          <p:nvPr/>
        </p:nvSpPr>
        <p:spPr>
          <a:xfrm>
            <a:off x="2514900" y="3665175"/>
            <a:ext cx="411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Alison, Daniel, Devin, Julie, Kyle, Minh and Tiffany</a:t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7"/>
          <p:cNvSpPr/>
          <p:nvPr/>
        </p:nvSpPr>
        <p:spPr>
          <a:xfrm>
            <a:off x="5937612" y="899400"/>
            <a:ext cx="2697300" cy="348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16" name="Google Shape;716;p27"/>
          <p:cNvSpPr txBox="1">
            <a:spLocks noGrp="1"/>
          </p:cNvSpPr>
          <p:nvPr>
            <p:ph type="subTitle" idx="1"/>
          </p:nvPr>
        </p:nvSpPr>
        <p:spPr>
          <a:xfrm>
            <a:off x="260500" y="620400"/>
            <a:ext cx="1836600" cy="37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Consumer demand for sustainability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Stakeholder Expectations and Accountability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Lush’s commitment to Sustainability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Future for Sustainable growth</a:t>
            </a:r>
            <a:endParaRPr/>
          </a:p>
        </p:txBody>
      </p:sp>
      <p:sp>
        <p:nvSpPr>
          <p:cNvPr id="717" name="Google Shape;717;p27"/>
          <p:cNvSpPr/>
          <p:nvPr/>
        </p:nvSpPr>
        <p:spPr>
          <a:xfrm>
            <a:off x="4211134" y="-441890"/>
            <a:ext cx="1532100" cy="15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8" name="Google Shape;7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50" y="333375"/>
            <a:ext cx="6624650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99" y="3336350"/>
            <a:ext cx="1218125" cy="14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5"/>
          <p:cNvSpPr txBox="1">
            <a:spLocks noGrp="1"/>
          </p:cNvSpPr>
          <p:nvPr>
            <p:ph type="title"/>
          </p:nvPr>
        </p:nvSpPr>
        <p:spPr>
          <a:xfrm>
            <a:off x="2421211" y="752375"/>
            <a:ext cx="430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83" name="Google Shape;883;p45"/>
          <p:cNvSpPr txBox="1">
            <a:spLocks noGrp="1"/>
          </p:cNvSpPr>
          <p:nvPr>
            <p:ph type="subTitle" idx="1"/>
          </p:nvPr>
        </p:nvSpPr>
        <p:spPr>
          <a:xfrm>
            <a:off x="2421200" y="1811075"/>
            <a:ext cx="4301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any questions?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45"/>
          <p:cNvSpPr/>
          <p:nvPr/>
        </p:nvSpPr>
        <p:spPr>
          <a:xfrm>
            <a:off x="3485375" y="3088037"/>
            <a:ext cx="437400" cy="4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45"/>
          <p:cNvSpPr/>
          <p:nvPr/>
        </p:nvSpPr>
        <p:spPr>
          <a:xfrm>
            <a:off x="4353250" y="3088037"/>
            <a:ext cx="437400" cy="4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45"/>
          <p:cNvSpPr/>
          <p:nvPr/>
        </p:nvSpPr>
        <p:spPr>
          <a:xfrm>
            <a:off x="5221125" y="3088037"/>
            <a:ext cx="437400" cy="4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" name="Google Shape;887;p45"/>
          <p:cNvGrpSpPr/>
          <p:nvPr/>
        </p:nvGrpSpPr>
        <p:grpSpPr>
          <a:xfrm>
            <a:off x="3572524" y="3167535"/>
            <a:ext cx="276012" cy="275991"/>
            <a:chOff x="3368074" y="3882537"/>
            <a:chExt cx="215298" cy="215298"/>
          </a:xfrm>
        </p:grpSpPr>
        <p:sp>
          <p:nvSpPr>
            <p:cNvPr id="888" name="Google Shape;888;p4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5"/>
          <p:cNvGrpSpPr/>
          <p:nvPr/>
        </p:nvGrpSpPr>
        <p:grpSpPr>
          <a:xfrm>
            <a:off x="4438556" y="3186243"/>
            <a:ext cx="266790" cy="238574"/>
            <a:chOff x="3824739" y="3890112"/>
            <a:chExt cx="208105" cy="186110"/>
          </a:xfrm>
        </p:grpSpPr>
        <p:sp>
          <p:nvSpPr>
            <p:cNvPr id="892" name="Google Shape;892;p4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5" name="Google Shape;895;p45"/>
          <p:cNvSpPr/>
          <p:nvPr/>
        </p:nvSpPr>
        <p:spPr>
          <a:xfrm>
            <a:off x="5302440" y="3186482"/>
            <a:ext cx="291511" cy="238097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5"/>
          <p:cNvSpPr/>
          <p:nvPr/>
        </p:nvSpPr>
        <p:spPr>
          <a:xfrm>
            <a:off x="-96516" y="-328390"/>
            <a:ext cx="1532100" cy="1528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5"/>
          <p:cNvSpPr/>
          <p:nvPr/>
        </p:nvSpPr>
        <p:spPr>
          <a:xfrm>
            <a:off x="1067775" y="640650"/>
            <a:ext cx="526200" cy="157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5"/>
          <p:cNvSpPr/>
          <p:nvPr/>
        </p:nvSpPr>
        <p:spPr>
          <a:xfrm>
            <a:off x="1067779" y="640641"/>
            <a:ext cx="339485" cy="448865"/>
          </a:xfrm>
          <a:custGeom>
            <a:avLst/>
            <a:gdLst/>
            <a:ahLst/>
            <a:cxnLst/>
            <a:rect l="l" t="t" r="r" b="b"/>
            <a:pathLst>
              <a:path w="220" h="291" extrusionOk="0">
                <a:moveTo>
                  <a:pt x="0" y="291"/>
                </a:moveTo>
                <a:cubicBezTo>
                  <a:pt x="106" y="226"/>
                  <a:pt x="186" y="123"/>
                  <a:pt x="220" y="0"/>
                </a:cubicBezTo>
                <a:cubicBezTo>
                  <a:pt x="0" y="0"/>
                  <a:pt x="0" y="0"/>
                  <a:pt x="0" y="0"/>
                </a:cubicBezTo>
                <a:lnTo>
                  <a:pt x="0" y="29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5"/>
          <p:cNvSpPr/>
          <p:nvPr/>
        </p:nvSpPr>
        <p:spPr>
          <a:xfrm>
            <a:off x="2305253" y="3659475"/>
            <a:ext cx="4533408" cy="1058700"/>
          </a:xfrm>
          <a:prstGeom prst="rect">
            <a:avLst/>
          </a:prstGeom>
          <a:noFill/>
          <a:ln>
            <a:noFill/>
          </a:ln>
        </p:spPr>
      </p:sp>
      <p:pic>
        <p:nvPicPr>
          <p:cNvPr id="900" name="Google Shape;9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852" y="3583275"/>
            <a:ext cx="4909100" cy="11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28"/>
          <p:cNvSpPr/>
          <p:nvPr/>
        </p:nvSpPr>
        <p:spPr>
          <a:xfrm>
            <a:off x="5937612" y="899400"/>
            <a:ext cx="2697300" cy="348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25" name="Google Shape;725;p28"/>
          <p:cNvSpPr/>
          <p:nvPr/>
        </p:nvSpPr>
        <p:spPr>
          <a:xfrm>
            <a:off x="4211134" y="-441890"/>
            <a:ext cx="1532100" cy="15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75" y="235425"/>
            <a:ext cx="8417350" cy="44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29"/>
          <p:cNvSpPr/>
          <p:nvPr/>
        </p:nvSpPr>
        <p:spPr>
          <a:xfrm>
            <a:off x="5937612" y="899400"/>
            <a:ext cx="2697300" cy="348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32" name="Google Shape;732;p29"/>
          <p:cNvSpPr/>
          <p:nvPr/>
        </p:nvSpPr>
        <p:spPr>
          <a:xfrm>
            <a:off x="4211134" y="-441890"/>
            <a:ext cx="1532100" cy="15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3" name="Google Shape;7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0" y="107275"/>
            <a:ext cx="8229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0"/>
          <p:cNvSpPr/>
          <p:nvPr/>
        </p:nvSpPr>
        <p:spPr>
          <a:xfrm>
            <a:off x="5937612" y="899400"/>
            <a:ext cx="2697300" cy="348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39" name="Google Shape;739;p30"/>
          <p:cNvSpPr/>
          <p:nvPr/>
        </p:nvSpPr>
        <p:spPr>
          <a:xfrm>
            <a:off x="4211134" y="-441890"/>
            <a:ext cx="1532100" cy="15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0" name="Google Shape;7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2510"/>
            <a:ext cx="8229599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1"/>
          <p:cNvSpPr/>
          <p:nvPr/>
        </p:nvSpPr>
        <p:spPr>
          <a:xfrm>
            <a:off x="5937612" y="899400"/>
            <a:ext cx="2697300" cy="348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46" name="Google Shape;746;p31"/>
          <p:cNvSpPr/>
          <p:nvPr/>
        </p:nvSpPr>
        <p:spPr>
          <a:xfrm>
            <a:off x="4211134" y="-441890"/>
            <a:ext cx="1532100" cy="15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72510"/>
            <a:ext cx="8229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2"/>
          <p:cNvSpPr/>
          <p:nvPr/>
        </p:nvSpPr>
        <p:spPr>
          <a:xfrm>
            <a:off x="5937612" y="899400"/>
            <a:ext cx="2697300" cy="348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53" name="Google Shape;753;p32"/>
          <p:cNvSpPr/>
          <p:nvPr/>
        </p:nvSpPr>
        <p:spPr>
          <a:xfrm>
            <a:off x="4211134" y="-441890"/>
            <a:ext cx="1532100" cy="15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4" name="Google Shape;7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25" y="164310"/>
            <a:ext cx="8229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33"/>
          <p:cNvSpPr/>
          <p:nvPr/>
        </p:nvSpPr>
        <p:spPr>
          <a:xfrm>
            <a:off x="5937612" y="899400"/>
            <a:ext cx="2697300" cy="348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0" name="Google Shape;760;p33"/>
          <p:cNvSpPr/>
          <p:nvPr/>
        </p:nvSpPr>
        <p:spPr>
          <a:xfrm>
            <a:off x="4211134" y="-441890"/>
            <a:ext cx="1532100" cy="15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1" name="Google Shape;7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2510"/>
            <a:ext cx="8229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4"/>
          <p:cNvSpPr/>
          <p:nvPr/>
        </p:nvSpPr>
        <p:spPr>
          <a:xfrm>
            <a:off x="5937612" y="899400"/>
            <a:ext cx="2697300" cy="348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767" name="Google Shape;767;p34"/>
          <p:cNvSpPr/>
          <p:nvPr/>
        </p:nvSpPr>
        <p:spPr>
          <a:xfrm>
            <a:off x="4211134" y="-441890"/>
            <a:ext cx="1532100" cy="1528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8" name="Google Shape;7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8925"/>
            <a:ext cx="82296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sign Inspiration Portfolio by Slidesgo">
  <a:themeElements>
    <a:clrScheme name="Simple Light">
      <a:dk1>
        <a:srgbClr val="3E3434"/>
      </a:dk1>
      <a:lt1>
        <a:srgbClr val="FFF3F4"/>
      </a:lt1>
      <a:dk2>
        <a:srgbClr val="F18668"/>
      </a:dk2>
      <a:lt2>
        <a:srgbClr val="C296C4"/>
      </a:lt2>
      <a:accent1>
        <a:srgbClr val="FBC053"/>
      </a:accent1>
      <a:accent2>
        <a:srgbClr val="C35865"/>
      </a:accent2>
      <a:accent3>
        <a:srgbClr val="9DA671"/>
      </a:accent3>
      <a:accent4>
        <a:srgbClr val="FFFFFF"/>
      </a:accent4>
      <a:accent5>
        <a:srgbClr val="FFFFFF"/>
      </a:accent5>
      <a:accent6>
        <a:srgbClr val="FFFFFF"/>
      </a:accent6>
      <a:hlink>
        <a:srgbClr val="3E343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919</Words>
  <Application>Microsoft Office PowerPoint</Application>
  <PresentationFormat>On-screen Show (16:9)</PresentationFormat>
  <Paragraphs>107</Paragraphs>
  <Slides>20</Slides>
  <Notes>20</Notes>
  <HiddenSlides>10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Roboto</vt:lpstr>
      <vt:lpstr>Poppins</vt:lpstr>
      <vt:lpstr>Raleway</vt:lpstr>
      <vt:lpstr>Arial</vt:lpstr>
      <vt:lpstr>Courier New</vt:lpstr>
      <vt:lpstr>Open Sans</vt:lpstr>
      <vt:lpstr>Archivo</vt:lpstr>
      <vt:lpstr>Nunito Light</vt:lpstr>
      <vt:lpstr>Inter</vt:lpstr>
      <vt:lpstr>Calibri</vt:lpstr>
      <vt:lpstr>Poppins ExtraBold</vt:lpstr>
      <vt:lpstr>Design Inspiration Portfolio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Chemicals in Cosmetics</vt:lpstr>
      <vt:lpstr>PowerPoint Presentation</vt:lpstr>
      <vt:lpstr>PowerPoint Presentation</vt:lpstr>
      <vt:lpstr>Customer review insights</vt:lpstr>
      <vt:lpstr>Recycled Packaging Trends  percentage change in recycling from 1960 to 2018 </vt:lpstr>
      <vt:lpstr>Recycled Packaging Trends  percentage change in recycling from 1960 to 2018 </vt:lpstr>
      <vt:lpstr>Waste Insights  One of Lush's major values is that products should be eco-friendly and produce as little waste as possible, hence: </vt:lpstr>
      <vt:lpstr>Corporate social responsibility increases customer retention </vt:lpstr>
      <vt:lpstr>Recommendations</vt:lpstr>
      <vt:lpstr>References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Vaz</dc:creator>
  <cp:lastModifiedBy>Alison Vaz</cp:lastModifiedBy>
  <cp:revision>2</cp:revision>
  <dcterms:modified xsi:type="dcterms:W3CDTF">2024-03-22T21:58:48Z</dcterms:modified>
</cp:coreProperties>
</file>